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57" r:id="rId4"/>
    <p:sldId id="262" r:id="rId5"/>
    <p:sldId id="258" r:id="rId6"/>
    <p:sldId id="259" r:id="rId7"/>
    <p:sldId id="260" r:id="rId8"/>
    <p:sldId id="263" r:id="rId9"/>
    <p:sldId id="264" r:id="rId10"/>
    <p:sldId id="265" r:id="rId11"/>
    <p:sldId id="266" r:id="rId12"/>
    <p:sldId id="267" r:id="rId13"/>
    <p:sldId id="268" r:id="rId14"/>
    <p:sldId id="269" r:id="rId15"/>
    <p:sldId id="270" r:id="rId16"/>
    <p:sldId id="271" r:id="rId17"/>
    <p:sldId id="273" r:id="rId18"/>
    <p:sldId id="272" r:id="rId19"/>
    <p:sldId id="274" r:id="rId20"/>
    <p:sldId id="275" r:id="rId21"/>
    <p:sldId id="276" r:id="rId22"/>
    <p:sldId id="278" r:id="rId23"/>
    <p:sldId id="277" r:id="rId24"/>
    <p:sldId id="300" r:id="rId25"/>
    <p:sldId id="301" r:id="rId26"/>
    <p:sldId id="297" r:id="rId27"/>
    <p:sldId id="298" r:id="rId28"/>
    <p:sldId id="279" r:id="rId29"/>
    <p:sldId id="280" r:id="rId30"/>
    <p:sldId id="281" r:id="rId31"/>
    <p:sldId id="282" r:id="rId32"/>
    <p:sldId id="283" r:id="rId33"/>
    <p:sldId id="284" r:id="rId34"/>
    <p:sldId id="286" r:id="rId35"/>
    <p:sldId id="285" r:id="rId36"/>
    <p:sldId id="287" r:id="rId37"/>
    <p:sldId id="288" r:id="rId38"/>
    <p:sldId id="289" r:id="rId39"/>
    <p:sldId id="290" r:id="rId40"/>
    <p:sldId id="291" r:id="rId41"/>
    <p:sldId id="292" r:id="rId42"/>
    <p:sldId id="296" r:id="rId43"/>
    <p:sldId id="299" r:id="rId44"/>
    <p:sldId id="293" r:id="rId45"/>
    <p:sldId id="294" r:id="rId46"/>
    <p:sldId id="29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82287A6-60D2-4D37-8E63-EADD41E3BC61}">
          <p14:sldIdLst>
            <p14:sldId id="256"/>
            <p14:sldId id="261"/>
            <p14:sldId id="257"/>
          </p14:sldIdLst>
        </p14:section>
        <p14:section name="The Modern Threat Landscape" id="{3E4C4628-3890-4A03-B67A-96B630C28A0A}">
          <p14:sldIdLst>
            <p14:sldId id="262"/>
            <p14:sldId id="258"/>
            <p14:sldId id="259"/>
            <p14:sldId id="260"/>
            <p14:sldId id="263"/>
            <p14:sldId id="264"/>
            <p14:sldId id="265"/>
            <p14:sldId id="266"/>
            <p14:sldId id="267"/>
            <p14:sldId id="268"/>
            <p14:sldId id="269"/>
            <p14:sldId id="270"/>
            <p14:sldId id="271"/>
          </p14:sldIdLst>
        </p14:section>
        <p14:section name="The New Battlefield" id="{9D674B4A-2515-4EF6-A63E-FAF181084C54}">
          <p14:sldIdLst>
            <p14:sldId id="273"/>
            <p14:sldId id="272"/>
            <p14:sldId id="274"/>
            <p14:sldId id="275"/>
            <p14:sldId id="276"/>
          </p14:sldIdLst>
        </p14:section>
        <p14:section name="The Defender's Playbook" id="{186DA419-FB9C-4009-83D0-472BA0EDFB1C}">
          <p14:sldIdLst>
            <p14:sldId id="278"/>
            <p14:sldId id="277"/>
            <p14:sldId id="300"/>
            <p14:sldId id="301"/>
            <p14:sldId id="297"/>
            <p14:sldId id="298"/>
            <p14:sldId id="279"/>
            <p14:sldId id="280"/>
            <p14:sldId id="281"/>
            <p14:sldId id="282"/>
            <p14:sldId id="283"/>
            <p14:sldId id="284"/>
          </p14:sldIdLst>
        </p14:section>
        <p14:section name="Attacker's Arsenal" id="{1C3D8DE1-19A0-4452-BA4E-6ABDECBFF90F}">
          <p14:sldIdLst>
            <p14:sldId id="286"/>
            <p14:sldId id="285"/>
            <p14:sldId id="287"/>
            <p14:sldId id="288"/>
            <p14:sldId id="289"/>
            <p14:sldId id="290"/>
            <p14:sldId id="291"/>
            <p14:sldId id="292"/>
          </p14:sldIdLst>
        </p14:section>
        <p14:section name="Conclusion" id="{382D6BE8-BD21-4710-95E7-BC768B881668}">
          <p14:sldIdLst>
            <p14:sldId id="296"/>
            <p14:sldId id="299"/>
            <p14:sldId id="293"/>
            <p14:sldId id="294"/>
            <p14:sldId id="2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D6F6"/>
    <a:srgbClr val="64FFDA"/>
    <a:srgbClr val="B042D6"/>
    <a:srgbClr val="0A19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image" Target="../media/image6.jpg"/><Relationship Id="rId4" Type="http://schemas.openxmlformats.org/officeDocument/2006/relationships/image" Target="../media/image8.jpg"/></Relationships>
</file>

<file path=ppt/diagrams/_rels/drawing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image" Target="../media/image6.jpg"/><Relationship Id="rId4" Type="http://schemas.openxmlformats.org/officeDocument/2006/relationships/image" Target="../media/image8.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79CB5D-9284-4F90-84E0-C4FE30E6FF7C}"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IN"/>
        </a:p>
      </dgm:t>
    </dgm:pt>
    <dgm:pt modelId="{43271ABB-CE39-42BA-8766-69F7FD2647CC}">
      <dgm:prSet phldrT="[Text]"/>
      <dgm:spPr/>
      <dgm:t>
        <a:bodyPr/>
        <a:lstStyle/>
        <a:p>
          <a:r>
            <a:rPr lang="en-IN" dirty="0"/>
            <a:t>Ingest Data</a:t>
          </a:r>
        </a:p>
      </dgm:t>
    </dgm:pt>
    <dgm:pt modelId="{680952AD-9B05-4D71-8740-41F4E811E503}" type="parTrans" cxnId="{C4440F56-F690-41B3-B107-55BCD99655EE}">
      <dgm:prSet/>
      <dgm:spPr/>
      <dgm:t>
        <a:bodyPr/>
        <a:lstStyle/>
        <a:p>
          <a:endParaRPr lang="en-IN"/>
        </a:p>
      </dgm:t>
    </dgm:pt>
    <dgm:pt modelId="{CDD56FD0-F032-470F-AE2A-5BD563FA6862}" type="sibTrans" cxnId="{C4440F56-F690-41B3-B107-55BCD99655EE}">
      <dgm:prSet/>
      <dgm:spPr/>
      <dgm:t>
        <a:bodyPr/>
        <a:lstStyle/>
        <a:p>
          <a:endParaRPr lang="en-IN"/>
        </a:p>
      </dgm:t>
    </dgm:pt>
    <dgm:pt modelId="{D132A31C-69D1-4BAE-855C-00DB7E076509}">
      <dgm:prSet phldrT="[Text]"/>
      <dgm:spPr/>
      <dgm:t>
        <a:bodyPr/>
        <a:lstStyle/>
        <a:p>
          <a:r>
            <a:rPr lang="en-IN" dirty="0"/>
            <a:t>Train Model</a:t>
          </a:r>
        </a:p>
      </dgm:t>
    </dgm:pt>
    <dgm:pt modelId="{1F338139-2351-4D86-B773-DB969DBF82DE}" type="parTrans" cxnId="{42463487-706E-4A64-B265-88F64584A0C3}">
      <dgm:prSet/>
      <dgm:spPr/>
      <dgm:t>
        <a:bodyPr/>
        <a:lstStyle/>
        <a:p>
          <a:endParaRPr lang="en-IN"/>
        </a:p>
      </dgm:t>
    </dgm:pt>
    <dgm:pt modelId="{B575C7BA-14B5-46DE-8400-FD571A83B6D4}" type="sibTrans" cxnId="{42463487-706E-4A64-B265-88F64584A0C3}">
      <dgm:prSet/>
      <dgm:spPr/>
      <dgm:t>
        <a:bodyPr/>
        <a:lstStyle/>
        <a:p>
          <a:endParaRPr lang="en-IN"/>
        </a:p>
      </dgm:t>
    </dgm:pt>
    <dgm:pt modelId="{5A496847-38AD-49D8-B8A4-A6BCFE51B0FB}">
      <dgm:prSet phldrT="[Text]"/>
      <dgm:spPr/>
      <dgm:t>
        <a:bodyPr/>
        <a:lstStyle/>
        <a:p>
          <a:r>
            <a:rPr lang="en-IN" dirty="0"/>
            <a:t>Detect Threats</a:t>
          </a:r>
        </a:p>
      </dgm:t>
    </dgm:pt>
    <dgm:pt modelId="{3B73B167-8697-401C-9BCB-75E9970731EF}" type="parTrans" cxnId="{1F8FCD0C-4A3F-484E-BF98-5BD4139A86B8}">
      <dgm:prSet/>
      <dgm:spPr/>
      <dgm:t>
        <a:bodyPr/>
        <a:lstStyle/>
        <a:p>
          <a:endParaRPr lang="en-IN"/>
        </a:p>
      </dgm:t>
    </dgm:pt>
    <dgm:pt modelId="{F73924C7-A129-44AF-9894-FA21104CE76E}" type="sibTrans" cxnId="{1F8FCD0C-4A3F-484E-BF98-5BD4139A86B8}">
      <dgm:prSet/>
      <dgm:spPr/>
      <dgm:t>
        <a:bodyPr/>
        <a:lstStyle/>
        <a:p>
          <a:endParaRPr lang="en-IN"/>
        </a:p>
      </dgm:t>
    </dgm:pt>
    <dgm:pt modelId="{1EC95B66-C152-4D5C-B1D6-7B27F8357EB1}">
      <dgm:prSet phldrT="[Text]"/>
      <dgm:spPr/>
      <dgm:t>
        <a:bodyPr/>
        <a:lstStyle/>
        <a:p>
          <a:r>
            <a:rPr lang="en-IN" dirty="0"/>
            <a:t>Gather Feedback</a:t>
          </a:r>
        </a:p>
      </dgm:t>
    </dgm:pt>
    <dgm:pt modelId="{DB90D706-A657-431F-B402-5E685BCC8879}" type="parTrans" cxnId="{98C70DA8-4001-4A07-B50D-C3C0B14C7F9F}">
      <dgm:prSet/>
      <dgm:spPr/>
      <dgm:t>
        <a:bodyPr/>
        <a:lstStyle/>
        <a:p>
          <a:endParaRPr lang="en-IN"/>
        </a:p>
      </dgm:t>
    </dgm:pt>
    <dgm:pt modelId="{6AB361CB-E2B3-4BAA-B78D-303193336F27}" type="sibTrans" cxnId="{98C70DA8-4001-4A07-B50D-C3C0B14C7F9F}">
      <dgm:prSet/>
      <dgm:spPr/>
      <dgm:t>
        <a:bodyPr/>
        <a:lstStyle/>
        <a:p>
          <a:endParaRPr lang="en-IN"/>
        </a:p>
      </dgm:t>
    </dgm:pt>
    <dgm:pt modelId="{E74F2F3A-9D66-4FED-9B94-8D1B1D64408B}" type="pres">
      <dgm:prSet presAssocID="{0379CB5D-9284-4F90-84E0-C4FE30E6FF7C}" presName="cycle" presStyleCnt="0">
        <dgm:presLayoutVars>
          <dgm:dir/>
          <dgm:resizeHandles val="exact"/>
        </dgm:presLayoutVars>
      </dgm:prSet>
      <dgm:spPr/>
    </dgm:pt>
    <dgm:pt modelId="{0A70382D-766D-4A0A-B20C-C0EBBDB4B069}" type="pres">
      <dgm:prSet presAssocID="{43271ABB-CE39-42BA-8766-69F7FD2647CC}" presName="node" presStyleLbl="node1" presStyleIdx="0" presStyleCnt="4">
        <dgm:presLayoutVars>
          <dgm:bulletEnabled val="1"/>
        </dgm:presLayoutVars>
      </dgm:prSet>
      <dgm:spPr/>
    </dgm:pt>
    <dgm:pt modelId="{D86D1B8A-B471-47D0-AC9C-124ED9931DB9}" type="pres">
      <dgm:prSet presAssocID="{CDD56FD0-F032-470F-AE2A-5BD563FA6862}" presName="sibTrans" presStyleLbl="sibTrans2D1" presStyleIdx="0" presStyleCnt="4"/>
      <dgm:spPr/>
    </dgm:pt>
    <dgm:pt modelId="{5BF3A471-9B32-4D20-8CCE-D38A08446C2D}" type="pres">
      <dgm:prSet presAssocID="{CDD56FD0-F032-470F-AE2A-5BD563FA6862}" presName="connectorText" presStyleLbl="sibTrans2D1" presStyleIdx="0" presStyleCnt="4"/>
      <dgm:spPr/>
    </dgm:pt>
    <dgm:pt modelId="{F2F2E183-F37D-4108-AB9A-33F6EC26409D}" type="pres">
      <dgm:prSet presAssocID="{D132A31C-69D1-4BAE-855C-00DB7E076509}" presName="node" presStyleLbl="node1" presStyleIdx="1" presStyleCnt="4">
        <dgm:presLayoutVars>
          <dgm:bulletEnabled val="1"/>
        </dgm:presLayoutVars>
      </dgm:prSet>
      <dgm:spPr/>
    </dgm:pt>
    <dgm:pt modelId="{94852226-2951-4497-8ABF-FE095F193156}" type="pres">
      <dgm:prSet presAssocID="{B575C7BA-14B5-46DE-8400-FD571A83B6D4}" presName="sibTrans" presStyleLbl="sibTrans2D1" presStyleIdx="1" presStyleCnt="4"/>
      <dgm:spPr/>
    </dgm:pt>
    <dgm:pt modelId="{B6285402-C1DD-4C30-9414-F63B5700E5D3}" type="pres">
      <dgm:prSet presAssocID="{B575C7BA-14B5-46DE-8400-FD571A83B6D4}" presName="connectorText" presStyleLbl="sibTrans2D1" presStyleIdx="1" presStyleCnt="4"/>
      <dgm:spPr/>
    </dgm:pt>
    <dgm:pt modelId="{D4609585-60CB-49E4-ABB3-0DE4D58109DE}" type="pres">
      <dgm:prSet presAssocID="{5A496847-38AD-49D8-B8A4-A6BCFE51B0FB}" presName="node" presStyleLbl="node1" presStyleIdx="2" presStyleCnt="4">
        <dgm:presLayoutVars>
          <dgm:bulletEnabled val="1"/>
        </dgm:presLayoutVars>
      </dgm:prSet>
      <dgm:spPr/>
    </dgm:pt>
    <dgm:pt modelId="{0643B35E-1552-409A-AD01-F2C988A3CF83}" type="pres">
      <dgm:prSet presAssocID="{F73924C7-A129-44AF-9894-FA21104CE76E}" presName="sibTrans" presStyleLbl="sibTrans2D1" presStyleIdx="2" presStyleCnt="4"/>
      <dgm:spPr/>
    </dgm:pt>
    <dgm:pt modelId="{09DF5621-9DD6-4BDC-8CD3-F65502ED9298}" type="pres">
      <dgm:prSet presAssocID="{F73924C7-A129-44AF-9894-FA21104CE76E}" presName="connectorText" presStyleLbl="sibTrans2D1" presStyleIdx="2" presStyleCnt="4"/>
      <dgm:spPr/>
    </dgm:pt>
    <dgm:pt modelId="{B23C7E8B-50F9-4241-ADF3-FECEB78BA250}" type="pres">
      <dgm:prSet presAssocID="{1EC95B66-C152-4D5C-B1D6-7B27F8357EB1}" presName="node" presStyleLbl="node1" presStyleIdx="3" presStyleCnt="4">
        <dgm:presLayoutVars>
          <dgm:bulletEnabled val="1"/>
        </dgm:presLayoutVars>
      </dgm:prSet>
      <dgm:spPr/>
    </dgm:pt>
    <dgm:pt modelId="{E33EEB71-1E6F-40A9-A039-843F1BA61AEA}" type="pres">
      <dgm:prSet presAssocID="{6AB361CB-E2B3-4BAA-B78D-303193336F27}" presName="sibTrans" presStyleLbl="sibTrans2D1" presStyleIdx="3" presStyleCnt="4"/>
      <dgm:spPr/>
    </dgm:pt>
    <dgm:pt modelId="{02E42E5A-2609-46B4-B798-9B4070B732A3}" type="pres">
      <dgm:prSet presAssocID="{6AB361CB-E2B3-4BAA-B78D-303193336F27}" presName="connectorText" presStyleLbl="sibTrans2D1" presStyleIdx="3" presStyleCnt="4"/>
      <dgm:spPr/>
    </dgm:pt>
  </dgm:ptLst>
  <dgm:cxnLst>
    <dgm:cxn modelId="{B0E6F303-2B03-445E-AB2C-3A7BC4169E33}" type="presOf" srcId="{F73924C7-A129-44AF-9894-FA21104CE76E}" destId="{09DF5621-9DD6-4BDC-8CD3-F65502ED9298}" srcOrd="1" destOrd="0" presId="urn:microsoft.com/office/officeart/2005/8/layout/cycle2"/>
    <dgm:cxn modelId="{998E8F09-F988-4DBC-99EB-61E39B76D22B}" type="presOf" srcId="{D132A31C-69D1-4BAE-855C-00DB7E076509}" destId="{F2F2E183-F37D-4108-AB9A-33F6EC26409D}" srcOrd="0" destOrd="0" presId="urn:microsoft.com/office/officeart/2005/8/layout/cycle2"/>
    <dgm:cxn modelId="{1F8FCD0C-4A3F-484E-BF98-5BD4139A86B8}" srcId="{0379CB5D-9284-4F90-84E0-C4FE30E6FF7C}" destId="{5A496847-38AD-49D8-B8A4-A6BCFE51B0FB}" srcOrd="2" destOrd="0" parTransId="{3B73B167-8697-401C-9BCB-75E9970731EF}" sibTransId="{F73924C7-A129-44AF-9894-FA21104CE76E}"/>
    <dgm:cxn modelId="{EEE3AB16-4B2F-4CEA-93DB-8F6E758074AD}" type="presOf" srcId="{0379CB5D-9284-4F90-84E0-C4FE30E6FF7C}" destId="{E74F2F3A-9D66-4FED-9B94-8D1B1D64408B}" srcOrd="0" destOrd="0" presId="urn:microsoft.com/office/officeart/2005/8/layout/cycle2"/>
    <dgm:cxn modelId="{9E515836-C59E-4E6D-B6A5-22EA3A7B96C9}" type="presOf" srcId="{1EC95B66-C152-4D5C-B1D6-7B27F8357EB1}" destId="{B23C7E8B-50F9-4241-ADF3-FECEB78BA250}" srcOrd="0" destOrd="0" presId="urn:microsoft.com/office/officeart/2005/8/layout/cycle2"/>
    <dgm:cxn modelId="{9B9CCA67-4D23-4C98-8C70-42965040D63E}" type="presOf" srcId="{CDD56FD0-F032-470F-AE2A-5BD563FA6862}" destId="{5BF3A471-9B32-4D20-8CCE-D38A08446C2D}" srcOrd="1" destOrd="0" presId="urn:microsoft.com/office/officeart/2005/8/layout/cycle2"/>
    <dgm:cxn modelId="{C4440F56-F690-41B3-B107-55BCD99655EE}" srcId="{0379CB5D-9284-4F90-84E0-C4FE30E6FF7C}" destId="{43271ABB-CE39-42BA-8766-69F7FD2647CC}" srcOrd="0" destOrd="0" parTransId="{680952AD-9B05-4D71-8740-41F4E811E503}" sibTransId="{CDD56FD0-F032-470F-AE2A-5BD563FA6862}"/>
    <dgm:cxn modelId="{42463487-706E-4A64-B265-88F64584A0C3}" srcId="{0379CB5D-9284-4F90-84E0-C4FE30E6FF7C}" destId="{D132A31C-69D1-4BAE-855C-00DB7E076509}" srcOrd="1" destOrd="0" parTransId="{1F338139-2351-4D86-B773-DB969DBF82DE}" sibTransId="{B575C7BA-14B5-46DE-8400-FD571A83B6D4}"/>
    <dgm:cxn modelId="{35431B88-2061-48E9-9C81-42E274EFC909}" type="presOf" srcId="{6AB361CB-E2B3-4BAA-B78D-303193336F27}" destId="{02E42E5A-2609-46B4-B798-9B4070B732A3}" srcOrd="1" destOrd="0" presId="urn:microsoft.com/office/officeart/2005/8/layout/cycle2"/>
    <dgm:cxn modelId="{5AB6588B-8B38-463B-B8FB-7AB3F4ACA296}" type="presOf" srcId="{F73924C7-A129-44AF-9894-FA21104CE76E}" destId="{0643B35E-1552-409A-AD01-F2C988A3CF83}" srcOrd="0" destOrd="0" presId="urn:microsoft.com/office/officeart/2005/8/layout/cycle2"/>
    <dgm:cxn modelId="{B185C491-A3E7-423C-974E-820A29F585AD}" type="presOf" srcId="{CDD56FD0-F032-470F-AE2A-5BD563FA6862}" destId="{D86D1B8A-B471-47D0-AC9C-124ED9931DB9}" srcOrd="0" destOrd="0" presId="urn:microsoft.com/office/officeart/2005/8/layout/cycle2"/>
    <dgm:cxn modelId="{98C70DA8-4001-4A07-B50D-C3C0B14C7F9F}" srcId="{0379CB5D-9284-4F90-84E0-C4FE30E6FF7C}" destId="{1EC95B66-C152-4D5C-B1D6-7B27F8357EB1}" srcOrd="3" destOrd="0" parTransId="{DB90D706-A657-431F-B402-5E685BCC8879}" sibTransId="{6AB361CB-E2B3-4BAA-B78D-303193336F27}"/>
    <dgm:cxn modelId="{34CE1EBC-BE37-4DC3-B093-AE6359662943}" type="presOf" srcId="{6AB361CB-E2B3-4BAA-B78D-303193336F27}" destId="{E33EEB71-1E6F-40A9-A039-843F1BA61AEA}" srcOrd="0" destOrd="0" presId="urn:microsoft.com/office/officeart/2005/8/layout/cycle2"/>
    <dgm:cxn modelId="{266424BF-C4F2-49E0-B96A-FCB7FA8AA434}" type="presOf" srcId="{5A496847-38AD-49D8-B8A4-A6BCFE51B0FB}" destId="{D4609585-60CB-49E4-ABB3-0DE4D58109DE}" srcOrd="0" destOrd="0" presId="urn:microsoft.com/office/officeart/2005/8/layout/cycle2"/>
    <dgm:cxn modelId="{8874AED9-DC13-4067-812F-2A48986B3DA2}" type="presOf" srcId="{B575C7BA-14B5-46DE-8400-FD571A83B6D4}" destId="{94852226-2951-4497-8ABF-FE095F193156}" srcOrd="0" destOrd="0" presId="urn:microsoft.com/office/officeart/2005/8/layout/cycle2"/>
    <dgm:cxn modelId="{99E6C9E2-F811-4A74-933C-3C7BB1CAF1FF}" type="presOf" srcId="{43271ABB-CE39-42BA-8766-69F7FD2647CC}" destId="{0A70382D-766D-4A0A-B20C-C0EBBDB4B069}" srcOrd="0" destOrd="0" presId="urn:microsoft.com/office/officeart/2005/8/layout/cycle2"/>
    <dgm:cxn modelId="{2BC0C7EA-0ADF-4546-BBB1-C291A3749A66}" type="presOf" srcId="{B575C7BA-14B5-46DE-8400-FD571A83B6D4}" destId="{B6285402-C1DD-4C30-9414-F63B5700E5D3}" srcOrd="1" destOrd="0" presId="urn:microsoft.com/office/officeart/2005/8/layout/cycle2"/>
    <dgm:cxn modelId="{215A8975-05D1-4D87-945C-1C5203BF3F5B}" type="presParOf" srcId="{E74F2F3A-9D66-4FED-9B94-8D1B1D64408B}" destId="{0A70382D-766D-4A0A-B20C-C0EBBDB4B069}" srcOrd="0" destOrd="0" presId="urn:microsoft.com/office/officeart/2005/8/layout/cycle2"/>
    <dgm:cxn modelId="{887F4418-D0A9-4676-B64A-FDFEB8B045CA}" type="presParOf" srcId="{E74F2F3A-9D66-4FED-9B94-8D1B1D64408B}" destId="{D86D1B8A-B471-47D0-AC9C-124ED9931DB9}" srcOrd="1" destOrd="0" presId="urn:microsoft.com/office/officeart/2005/8/layout/cycle2"/>
    <dgm:cxn modelId="{EA64AD6C-87B7-4BBA-BF35-24AE88409C4F}" type="presParOf" srcId="{D86D1B8A-B471-47D0-AC9C-124ED9931DB9}" destId="{5BF3A471-9B32-4D20-8CCE-D38A08446C2D}" srcOrd="0" destOrd="0" presId="urn:microsoft.com/office/officeart/2005/8/layout/cycle2"/>
    <dgm:cxn modelId="{28E8B949-E03E-45D8-917B-A090193939AE}" type="presParOf" srcId="{E74F2F3A-9D66-4FED-9B94-8D1B1D64408B}" destId="{F2F2E183-F37D-4108-AB9A-33F6EC26409D}" srcOrd="2" destOrd="0" presId="urn:microsoft.com/office/officeart/2005/8/layout/cycle2"/>
    <dgm:cxn modelId="{8CF065FC-07EF-4E3D-9C88-F9359A0268F6}" type="presParOf" srcId="{E74F2F3A-9D66-4FED-9B94-8D1B1D64408B}" destId="{94852226-2951-4497-8ABF-FE095F193156}" srcOrd="3" destOrd="0" presId="urn:microsoft.com/office/officeart/2005/8/layout/cycle2"/>
    <dgm:cxn modelId="{1A647EA9-E028-4C47-8D0B-4EBFA991EE52}" type="presParOf" srcId="{94852226-2951-4497-8ABF-FE095F193156}" destId="{B6285402-C1DD-4C30-9414-F63B5700E5D3}" srcOrd="0" destOrd="0" presId="urn:microsoft.com/office/officeart/2005/8/layout/cycle2"/>
    <dgm:cxn modelId="{7FB525FB-C9AF-4F8E-927F-445B9AB03EF2}" type="presParOf" srcId="{E74F2F3A-9D66-4FED-9B94-8D1B1D64408B}" destId="{D4609585-60CB-49E4-ABB3-0DE4D58109DE}" srcOrd="4" destOrd="0" presId="urn:microsoft.com/office/officeart/2005/8/layout/cycle2"/>
    <dgm:cxn modelId="{6FE3B8DC-FE2D-4D4F-8C68-61975F1B9528}" type="presParOf" srcId="{E74F2F3A-9D66-4FED-9B94-8D1B1D64408B}" destId="{0643B35E-1552-409A-AD01-F2C988A3CF83}" srcOrd="5" destOrd="0" presId="urn:microsoft.com/office/officeart/2005/8/layout/cycle2"/>
    <dgm:cxn modelId="{4892092C-E944-45E3-9F9B-ABE8D9CC4420}" type="presParOf" srcId="{0643B35E-1552-409A-AD01-F2C988A3CF83}" destId="{09DF5621-9DD6-4BDC-8CD3-F65502ED9298}" srcOrd="0" destOrd="0" presId="urn:microsoft.com/office/officeart/2005/8/layout/cycle2"/>
    <dgm:cxn modelId="{B781A555-EC47-4AC1-B0BD-82E88F1D5700}" type="presParOf" srcId="{E74F2F3A-9D66-4FED-9B94-8D1B1D64408B}" destId="{B23C7E8B-50F9-4241-ADF3-FECEB78BA250}" srcOrd="6" destOrd="0" presId="urn:microsoft.com/office/officeart/2005/8/layout/cycle2"/>
    <dgm:cxn modelId="{46DCA8B2-3017-4CF2-8812-EF9D645FF306}" type="presParOf" srcId="{E74F2F3A-9D66-4FED-9B94-8D1B1D64408B}" destId="{E33EEB71-1E6F-40A9-A039-843F1BA61AEA}" srcOrd="7" destOrd="0" presId="urn:microsoft.com/office/officeart/2005/8/layout/cycle2"/>
    <dgm:cxn modelId="{AFF3E1D5-6702-44C5-A270-51F932267297}" type="presParOf" srcId="{E33EEB71-1E6F-40A9-A039-843F1BA61AEA}" destId="{02E42E5A-2609-46B4-B798-9B4070B732A3}"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6578F7-9838-40BD-B251-231723402D1D}"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IN"/>
        </a:p>
      </dgm:t>
    </dgm:pt>
    <dgm:pt modelId="{6DDC3043-77A0-4BA9-B9D3-0E8D9D3B4CEF}">
      <dgm:prSet phldrT="[Text]"/>
      <dgm:spPr/>
      <dgm:t>
        <a:bodyPr/>
        <a:lstStyle/>
        <a:p>
          <a:r>
            <a:rPr lang="en-IN" dirty="0">
              <a:solidFill>
                <a:srgbClr val="CCD6F6"/>
              </a:solidFill>
            </a:rPr>
            <a:t>Build &amp; Train</a:t>
          </a:r>
        </a:p>
      </dgm:t>
    </dgm:pt>
    <dgm:pt modelId="{BDBFB217-BC26-47DD-BEB1-67879014EB63}" type="parTrans" cxnId="{8D36C028-1F09-42D4-BE3B-56939A8527B9}">
      <dgm:prSet/>
      <dgm:spPr/>
      <dgm:t>
        <a:bodyPr/>
        <a:lstStyle/>
        <a:p>
          <a:endParaRPr lang="en-IN"/>
        </a:p>
      </dgm:t>
    </dgm:pt>
    <dgm:pt modelId="{EF24374C-2630-465E-8356-D24E282EE171}" type="sibTrans" cxnId="{8D36C028-1F09-42D4-BE3B-56939A8527B9}">
      <dgm:prSet/>
      <dgm:spPr/>
      <dgm:t>
        <a:bodyPr/>
        <a:lstStyle/>
        <a:p>
          <a:endParaRPr lang="en-IN">
            <a:solidFill>
              <a:srgbClr val="CCD6F6"/>
            </a:solidFill>
          </a:endParaRPr>
        </a:p>
      </dgm:t>
    </dgm:pt>
    <dgm:pt modelId="{4878DC53-8C9F-43F5-AFF9-CE3C0EB4D533}">
      <dgm:prSet phldrT="[Text]"/>
      <dgm:spPr/>
      <dgm:t>
        <a:bodyPr/>
        <a:lstStyle/>
        <a:p>
          <a:r>
            <a:rPr lang="en-IN" dirty="0">
              <a:solidFill>
                <a:srgbClr val="CCD6F6"/>
              </a:solidFill>
            </a:rPr>
            <a:t>Deploy &amp; Integrate </a:t>
          </a:r>
        </a:p>
      </dgm:t>
    </dgm:pt>
    <dgm:pt modelId="{3895EED0-1E73-4F90-9721-D5D76D90D5A2}" type="parTrans" cxnId="{8B87E742-92C3-45D2-8FDF-7F1B5D73CE62}">
      <dgm:prSet/>
      <dgm:spPr/>
      <dgm:t>
        <a:bodyPr/>
        <a:lstStyle/>
        <a:p>
          <a:endParaRPr lang="en-IN"/>
        </a:p>
      </dgm:t>
    </dgm:pt>
    <dgm:pt modelId="{64E95589-8012-4E37-9C09-F2E1C3FC122E}" type="sibTrans" cxnId="{8B87E742-92C3-45D2-8FDF-7F1B5D73CE62}">
      <dgm:prSet/>
      <dgm:spPr/>
      <dgm:t>
        <a:bodyPr/>
        <a:lstStyle/>
        <a:p>
          <a:endParaRPr lang="en-IN">
            <a:solidFill>
              <a:srgbClr val="CCD6F6"/>
            </a:solidFill>
          </a:endParaRPr>
        </a:p>
      </dgm:t>
    </dgm:pt>
    <dgm:pt modelId="{8978211A-5B71-44A2-B438-B38540F537FC}">
      <dgm:prSet phldrT="[Text]"/>
      <dgm:spPr/>
      <dgm:t>
        <a:bodyPr/>
        <a:lstStyle/>
        <a:p>
          <a:r>
            <a:rPr lang="en-IN" dirty="0">
              <a:solidFill>
                <a:srgbClr val="CCD6F6"/>
              </a:solidFill>
            </a:rPr>
            <a:t>Optimize &amp; Monitor</a:t>
          </a:r>
        </a:p>
      </dgm:t>
    </dgm:pt>
    <dgm:pt modelId="{F48ED5A6-07AE-466A-8EE8-7B94103DA516}" type="parTrans" cxnId="{07B2265D-069A-4C98-84C2-1E73916F4875}">
      <dgm:prSet/>
      <dgm:spPr/>
      <dgm:t>
        <a:bodyPr/>
        <a:lstStyle/>
        <a:p>
          <a:endParaRPr lang="en-IN"/>
        </a:p>
      </dgm:t>
    </dgm:pt>
    <dgm:pt modelId="{11BD4D4C-5913-4C7E-BDC8-58A980AF5197}" type="sibTrans" cxnId="{07B2265D-069A-4C98-84C2-1E73916F4875}">
      <dgm:prSet/>
      <dgm:spPr/>
      <dgm:t>
        <a:bodyPr/>
        <a:lstStyle/>
        <a:p>
          <a:endParaRPr lang="en-IN">
            <a:solidFill>
              <a:srgbClr val="CCD6F6"/>
            </a:solidFill>
          </a:endParaRPr>
        </a:p>
      </dgm:t>
    </dgm:pt>
    <dgm:pt modelId="{09769D92-1F0A-4351-988B-5B8295EA1248}">
      <dgm:prSet phldrT="[Text]"/>
      <dgm:spPr/>
      <dgm:t>
        <a:bodyPr/>
        <a:lstStyle/>
        <a:p>
          <a:r>
            <a:rPr lang="en-IN" dirty="0">
              <a:solidFill>
                <a:srgbClr val="CCD6F6"/>
              </a:solidFill>
            </a:rPr>
            <a:t>Online learning</a:t>
          </a:r>
        </a:p>
      </dgm:t>
    </dgm:pt>
    <dgm:pt modelId="{20930985-11C0-4D13-8F49-3ABE9D302CCD}" type="parTrans" cxnId="{74215697-2B78-412D-B361-684B41FCA356}">
      <dgm:prSet/>
      <dgm:spPr/>
      <dgm:t>
        <a:bodyPr/>
        <a:lstStyle/>
        <a:p>
          <a:endParaRPr lang="en-IN"/>
        </a:p>
      </dgm:t>
    </dgm:pt>
    <dgm:pt modelId="{E7ED4767-5F38-4647-9E11-388ABBF97CC8}" type="sibTrans" cxnId="{74215697-2B78-412D-B361-684B41FCA356}">
      <dgm:prSet/>
      <dgm:spPr/>
      <dgm:t>
        <a:bodyPr/>
        <a:lstStyle/>
        <a:p>
          <a:endParaRPr lang="en-IN">
            <a:solidFill>
              <a:srgbClr val="CCD6F6"/>
            </a:solidFill>
          </a:endParaRPr>
        </a:p>
      </dgm:t>
    </dgm:pt>
    <dgm:pt modelId="{DD4DAE80-C181-41F6-8181-7C992A56C896}" type="pres">
      <dgm:prSet presAssocID="{FF6578F7-9838-40BD-B251-231723402D1D}" presName="cycle" presStyleCnt="0">
        <dgm:presLayoutVars>
          <dgm:dir/>
          <dgm:resizeHandles val="exact"/>
        </dgm:presLayoutVars>
      </dgm:prSet>
      <dgm:spPr/>
    </dgm:pt>
    <dgm:pt modelId="{708DD460-837B-497D-A7C0-AEDAAFFB58B8}" type="pres">
      <dgm:prSet presAssocID="{6DDC3043-77A0-4BA9-B9D3-0E8D9D3B4CEF}" presName="dummy" presStyleCnt="0"/>
      <dgm:spPr/>
    </dgm:pt>
    <dgm:pt modelId="{E4FE6E64-37E9-4D5E-92AF-5D907C274172}" type="pres">
      <dgm:prSet presAssocID="{6DDC3043-77A0-4BA9-B9D3-0E8D9D3B4CEF}" presName="node" presStyleLbl="revTx" presStyleIdx="0" presStyleCnt="4">
        <dgm:presLayoutVars>
          <dgm:bulletEnabled val="1"/>
        </dgm:presLayoutVars>
      </dgm:prSet>
      <dgm:spPr/>
    </dgm:pt>
    <dgm:pt modelId="{5FF40DB4-3B0C-4A0B-942C-F5DEA7EC01E6}" type="pres">
      <dgm:prSet presAssocID="{EF24374C-2630-465E-8356-D24E282EE171}" presName="sibTrans" presStyleLbl="node1" presStyleIdx="0" presStyleCnt="4"/>
      <dgm:spPr/>
    </dgm:pt>
    <dgm:pt modelId="{68A262F3-3149-4563-AF8B-011D3A96BCA5}" type="pres">
      <dgm:prSet presAssocID="{4878DC53-8C9F-43F5-AFF9-CE3C0EB4D533}" presName="dummy" presStyleCnt="0"/>
      <dgm:spPr/>
    </dgm:pt>
    <dgm:pt modelId="{24309E39-2F0B-4135-A613-1EBD2FB8BC9C}" type="pres">
      <dgm:prSet presAssocID="{4878DC53-8C9F-43F5-AFF9-CE3C0EB4D533}" presName="node" presStyleLbl="revTx" presStyleIdx="1" presStyleCnt="4">
        <dgm:presLayoutVars>
          <dgm:bulletEnabled val="1"/>
        </dgm:presLayoutVars>
      </dgm:prSet>
      <dgm:spPr/>
    </dgm:pt>
    <dgm:pt modelId="{6695171E-ABE0-4360-AF7C-BF2AA4198F30}" type="pres">
      <dgm:prSet presAssocID="{64E95589-8012-4E37-9C09-F2E1C3FC122E}" presName="sibTrans" presStyleLbl="node1" presStyleIdx="1" presStyleCnt="4"/>
      <dgm:spPr/>
    </dgm:pt>
    <dgm:pt modelId="{771482D5-428D-45B4-A4E2-443982A55EED}" type="pres">
      <dgm:prSet presAssocID="{8978211A-5B71-44A2-B438-B38540F537FC}" presName="dummy" presStyleCnt="0"/>
      <dgm:spPr/>
    </dgm:pt>
    <dgm:pt modelId="{01FBCEC6-027A-4071-85F3-C4D03425E8E7}" type="pres">
      <dgm:prSet presAssocID="{8978211A-5B71-44A2-B438-B38540F537FC}" presName="node" presStyleLbl="revTx" presStyleIdx="2" presStyleCnt="4">
        <dgm:presLayoutVars>
          <dgm:bulletEnabled val="1"/>
        </dgm:presLayoutVars>
      </dgm:prSet>
      <dgm:spPr/>
    </dgm:pt>
    <dgm:pt modelId="{70FE3936-7CAF-485C-A778-091DD6E4DBEF}" type="pres">
      <dgm:prSet presAssocID="{11BD4D4C-5913-4C7E-BDC8-58A980AF5197}" presName="sibTrans" presStyleLbl="node1" presStyleIdx="2" presStyleCnt="4"/>
      <dgm:spPr/>
    </dgm:pt>
    <dgm:pt modelId="{9B7D0E0C-1113-46AD-AA84-79B0F0A9E247}" type="pres">
      <dgm:prSet presAssocID="{09769D92-1F0A-4351-988B-5B8295EA1248}" presName="dummy" presStyleCnt="0"/>
      <dgm:spPr/>
    </dgm:pt>
    <dgm:pt modelId="{9B25AAB9-6450-4D7B-9E2C-73E5F50CED1A}" type="pres">
      <dgm:prSet presAssocID="{09769D92-1F0A-4351-988B-5B8295EA1248}" presName="node" presStyleLbl="revTx" presStyleIdx="3" presStyleCnt="4">
        <dgm:presLayoutVars>
          <dgm:bulletEnabled val="1"/>
        </dgm:presLayoutVars>
      </dgm:prSet>
      <dgm:spPr/>
    </dgm:pt>
    <dgm:pt modelId="{E25B2E86-8EB7-4786-8A3C-AAC59BADBC0D}" type="pres">
      <dgm:prSet presAssocID="{E7ED4767-5F38-4647-9E11-388ABBF97CC8}" presName="sibTrans" presStyleLbl="node1" presStyleIdx="3" presStyleCnt="4"/>
      <dgm:spPr/>
    </dgm:pt>
  </dgm:ptLst>
  <dgm:cxnLst>
    <dgm:cxn modelId="{B9FDAD13-BBA5-4C62-B532-48A836F6C24A}" type="presOf" srcId="{64E95589-8012-4E37-9C09-F2E1C3FC122E}" destId="{6695171E-ABE0-4360-AF7C-BF2AA4198F30}" srcOrd="0" destOrd="0" presId="urn:microsoft.com/office/officeart/2005/8/layout/cycle1"/>
    <dgm:cxn modelId="{8D36C028-1F09-42D4-BE3B-56939A8527B9}" srcId="{FF6578F7-9838-40BD-B251-231723402D1D}" destId="{6DDC3043-77A0-4BA9-B9D3-0E8D9D3B4CEF}" srcOrd="0" destOrd="0" parTransId="{BDBFB217-BC26-47DD-BEB1-67879014EB63}" sibTransId="{EF24374C-2630-465E-8356-D24E282EE171}"/>
    <dgm:cxn modelId="{04F12836-2580-4AFA-AC22-83B066D427ED}" type="presOf" srcId="{E7ED4767-5F38-4647-9E11-388ABBF97CC8}" destId="{E25B2E86-8EB7-4786-8A3C-AAC59BADBC0D}" srcOrd="0" destOrd="0" presId="urn:microsoft.com/office/officeart/2005/8/layout/cycle1"/>
    <dgm:cxn modelId="{07B2265D-069A-4C98-84C2-1E73916F4875}" srcId="{FF6578F7-9838-40BD-B251-231723402D1D}" destId="{8978211A-5B71-44A2-B438-B38540F537FC}" srcOrd="2" destOrd="0" parTransId="{F48ED5A6-07AE-466A-8EE8-7B94103DA516}" sibTransId="{11BD4D4C-5913-4C7E-BDC8-58A980AF5197}"/>
    <dgm:cxn modelId="{8B87E742-92C3-45D2-8FDF-7F1B5D73CE62}" srcId="{FF6578F7-9838-40BD-B251-231723402D1D}" destId="{4878DC53-8C9F-43F5-AFF9-CE3C0EB4D533}" srcOrd="1" destOrd="0" parTransId="{3895EED0-1E73-4F90-9721-D5D76D90D5A2}" sibTransId="{64E95589-8012-4E37-9C09-F2E1C3FC122E}"/>
    <dgm:cxn modelId="{1CADFD6F-3DAD-4EC3-9D71-31C912C5005F}" type="presOf" srcId="{EF24374C-2630-465E-8356-D24E282EE171}" destId="{5FF40DB4-3B0C-4A0B-942C-F5DEA7EC01E6}" srcOrd="0" destOrd="0" presId="urn:microsoft.com/office/officeart/2005/8/layout/cycle1"/>
    <dgm:cxn modelId="{E01DE958-5476-4FA1-ACA6-B551D16EA489}" type="presOf" srcId="{6DDC3043-77A0-4BA9-B9D3-0E8D9D3B4CEF}" destId="{E4FE6E64-37E9-4D5E-92AF-5D907C274172}" srcOrd="0" destOrd="0" presId="urn:microsoft.com/office/officeart/2005/8/layout/cycle1"/>
    <dgm:cxn modelId="{B22EF878-1AC7-4A14-BC1E-3A65360EB0BB}" type="presOf" srcId="{FF6578F7-9838-40BD-B251-231723402D1D}" destId="{DD4DAE80-C181-41F6-8181-7C992A56C896}" srcOrd="0" destOrd="0" presId="urn:microsoft.com/office/officeart/2005/8/layout/cycle1"/>
    <dgm:cxn modelId="{8D5E358A-C9FC-4014-88AD-089491841633}" type="presOf" srcId="{11BD4D4C-5913-4C7E-BDC8-58A980AF5197}" destId="{70FE3936-7CAF-485C-A778-091DD6E4DBEF}" srcOrd="0" destOrd="0" presId="urn:microsoft.com/office/officeart/2005/8/layout/cycle1"/>
    <dgm:cxn modelId="{4790D795-9A32-4B27-BF1F-FD972F522324}" type="presOf" srcId="{8978211A-5B71-44A2-B438-B38540F537FC}" destId="{01FBCEC6-027A-4071-85F3-C4D03425E8E7}" srcOrd="0" destOrd="0" presId="urn:microsoft.com/office/officeart/2005/8/layout/cycle1"/>
    <dgm:cxn modelId="{74215697-2B78-412D-B361-684B41FCA356}" srcId="{FF6578F7-9838-40BD-B251-231723402D1D}" destId="{09769D92-1F0A-4351-988B-5B8295EA1248}" srcOrd="3" destOrd="0" parTransId="{20930985-11C0-4D13-8F49-3ABE9D302CCD}" sibTransId="{E7ED4767-5F38-4647-9E11-388ABBF97CC8}"/>
    <dgm:cxn modelId="{FD39B1B4-8E69-4F7A-AA48-25E4AB0BFFDF}" type="presOf" srcId="{09769D92-1F0A-4351-988B-5B8295EA1248}" destId="{9B25AAB9-6450-4D7B-9E2C-73E5F50CED1A}" srcOrd="0" destOrd="0" presId="urn:microsoft.com/office/officeart/2005/8/layout/cycle1"/>
    <dgm:cxn modelId="{1E37B7F8-26C0-4C89-B195-7FC47361998C}" type="presOf" srcId="{4878DC53-8C9F-43F5-AFF9-CE3C0EB4D533}" destId="{24309E39-2F0B-4135-A613-1EBD2FB8BC9C}" srcOrd="0" destOrd="0" presId="urn:microsoft.com/office/officeart/2005/8/layout/cycle1"/>
    <dgm:cxn modelId="{1ED704CD-F528-4B74-9ED3-996F9B3C40DE}" type="presParOf" srcId="{DD4DAE80-C181-41F6-8181-7C992A56C896}" destId="{708DD460-837B-497D-A7C0-AEDAAFFB58B8}" srcOrd="0" destOrd="0" presId="urn:microsoft.com/office/officeart/2005/8/layout/cycle1"/>
    <dgm:cxn modelId="{0BF2DF16-C8D3-4203-9A15-5B9DCDD5EFB7}" type="presParOf" srcId="{DD4DAE80-C181-41F6-8181-7C992A56C896}" destId="{E4FE6E64-37E9-4D5E-92AF-5D907C274172}" srcOrd="1" destOrd="0" presId="urn:microsoft.com/office/officeart/2005/8/layout/cycle1"/>
    <dgm:cxn modelId="{18E9FB6E-E3AD-46FF-950F-156E0EA5B2EF}" type="presParOf" srcId="{DD4DAE80-C181-41F6-8181-7C992A56C896}" destId="{5FF40DB4-3B0C-4A0B-942C-F5DEA7EC01E6}" srcOrd="2" destOrd="0" presId="urn:microsoft.com/office/officeart/2005/8/layout/cycle1"/>
    <dgm:cxn modelId="{1FF18E03-4BC1-45FE-94E8-56AC8617BDE8}" type="presParOf" srcId="{DD4DAE80-C181-41F6-8181-7C992A56C896}" destId="{68A262F3-3149-4563-AF8B-011D3A96BCA5}" srcOrd="3" destOrd="0" presId="urn:microsoft.com/office/officeart/2005/8/layout/cycle1"/>
    <dgm:cxn modelId="{33DCDEBE-4818-4681-9EC4-A9B3D639BFD9}" type="presParOf" srcId="{DD4DAE80-C181-41F6-8181-7C992A56C896}" destId="{24309E39-2F0B-4135-A613-1EBD2FB8BC9C}" srcOrd="4" destOrd="0" presId="urn:microsoft.com/office/officeart/2005/8/layout/cycle1"/>
    <dgm:cxn modelId="{1FF124E4-00A5-4D05-A56B-A22FD2004E92}" type="presParOf" srcId="{DD4DAE80-C181-41F6-8181-7C992A56C896}" destId="{6695171E-ABE0-4360-AF7C-BF2AA4198F30}" srcOrd="5" destOrd="0" presId="urn:microsoft.com/office/officeart/2005/8/layout/cycle1"/>
    <dgm:cxn modelId="{97A34AFF-E9CF-47D5-B546-149A270E145E}" type="presParOf" srcId="{DD4DAE80-C181-41F6-8181-7C992A56C896}" destId="{771482D5-428D-45B4-A4E2-443982A55EED}" srcOrd="6" destOrd="0" presId="urn:microsoft.com/office/officeart/2005/8/layout/cycle1"/>
    <dgm:cxn modelId="{51824E13-3BA1-4472-9052-7DE276A49A19}" type="presParOf" srcId="{DD4DAE80-C181-41F6-8181-7C992A56C896}" destId="{01FBCEC6-027A-4071-85F3-C4D03425E8E7}" srcOrd="7" destOrd="0" presId="urn:microsoft.com/office/officeart/2005/8/layout/cycle1"/>
    <dgm:cxn modelId="{C2FC031C-8208-428E-8DDB-40E35246C2D0}" type="presParOf" srcId="{DD4DAE80-C181-41F6-8181-7C992A56C896}" destId="{70FE3936-7CAF-485C-A778-091DD6E4DBEF}" srcOrd="8" destOrd="0" presId="urn:microsoft.com/office/officeart/2005/8/layout/cycle1"/>
    <dgm:cxn modelId="{1DAEFF8D-7D43-4D7C-B7AA-3C5905AD26EC}" type="presParOf" srcId="{DD4DAE80-C181-41F6-8181-7C992A56C896}" destId="{9B7D0E0C-1113-46AD-AA84-79B0F0A9E247}" srcOrd="9" destOrd="0" presId="urn:microsoft.com/office/officeart/2005/8/layout/cycle1"/>
    <dgm:cxn modelId="{90AD602D-89B4-4B32-846E-8026CA6FEA20}" type="presParOf" srcId="{DD4DAE80-C181-41F6-8181-7C992A56C896}" destId="{9B25AAB9-6450-4D7B-9E2C-73E5F50CED1A}" srcOrd="10" destOrd="0" presId="urn:microsoft.com/office/officeart/2005/8/layout/cycle1"/>
    <dgm:cxn modelId="{FE9BFBB0-3B57-4204-8D21-B40D0CB0CAE0}" type="presParOf" srcId="{DD4DAE80-C181-41F6-8181-7C992A56C896}" destId="{E25B2E86-8EB7-4786-8A3C-AAC59BADBC0D}" srcOrd="11"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3283A40-03CE-4A3F-B793-C4D2B54A8C86}" type="doc">
      <dgm:prSet loTypeId="urn:microsoft.com/office/officeart/2005/8/layout/pList1" loCatId="list" qsTypeId="urn:microsoft.com/office/officeart/2005/8/quickstyle/simple1" qsCatId="simple" csTypeId="urn:microsoft.com/office/officeart/2005/8/colors/accent1_2" csCatId="accent1" phldr="1"/>
      <dgm:spPr/>
      <dgm:t>
        <a:bodyPr/>
        <a:lstStyle/>
        <a:p>
          <a:endParaRPr lang="en-IN"/>
        </a:p>
      </dgm:t>
    </dgm:pt>
    <dgm:pt modelId="{9A2A74AF-A102-4FF0-99B1-4B12EA5D77BC}">
      <dgm:prSet phldrT="[Text]"/>
      <dgm:spPr/>
      <dgm:t>
        <a:bodyPr/>
        <a:lstStyle/>
        <a:p>
          <a:r>
            <a:rPr lang="en-IN" dirty="0">
              <a:solidFill>
                <a:srgbClr val="CCD6F6"/>
              </a:solidFill>
            </a:rPr>
            <a:t>Focuses team efforts on the 1% of vulnerabilities that truly matters</a:t>
          </a:r>
        </a:p>
      </dgm:t>
    </dgm:pt>
    <dgm:pt modelId="{AEBB1FD3-9367-453F-9654-CCC61FF3CB43}" type="parTrans" cxnId="{66F01BA2-7E55-46C2-BB75-A6C6801D4803}">
      <dgm:prSet/>
      <dgm:spPr/>
      <dgm:t>
        <a:bodyPr/>
        <a:lstStyle/>
        <a:p>
          <a:endParaRPr lang="en-IN"/>
        </a:p>
      </dgm:t>
    </dgm:pt>
    <dgm:pt modelId="{E9A852B7-4C97-4B5C-8646-04A878D82937}" type="sibTrans" cxnId="{66F01BA2-7E55-46C2-BB75-A6C6801D4803}">
      <dgm:prSet/>
      <dgm:spPr/>
      <dgm:t>
        <a:bodyPr/>
        <a:lstStyle/>
        <a:p>
          <a:endParaRPr lang="en-IN"/>
        </a:p>
      </dgm:t>
    </dgm:pt>
    <dgm:pt modelId="{AC396F3F-1CE3-4C82-9D7F-5A31B3B6CE1A}">
      <dgm:prSet phldrT="[Text]"/>
      <dgm:spPr/>
      <dgm:t>
        <a:bodyPr/>
        <a:lstStyle/>
        <a:p>
          <a:r>
            <a:rPr lang="en-IN" dirty="0">
              <a:solidFill>
                <a:srgbClr val="CCD6F6"/>
              </a:solidFill>
            </a:rPr>
            <a:t>Proactively closes the doors hackers are most likely to knock on.</a:t>
          </a:r>
        </a:p>
      </dgm:t>
    </dgm:pt>
    <dgm:pt modelId="{C44E7404-171C-4A06-B061-2D4A5624EB5C}" type="parTrans" cxnId="{0CD78589-3318-4446-A509-181475415CE1}">
      <dgm:prSet/>
      <dgm:spPr/>
      <dgm:t>
        <a:bodyPr/>
        <a:lstStyle/>
        <a:p>
          <a:endParaRPr lang="en-IN"/>
        </a:p>
      </dgm:t>
    </dgm:pt>
    <dgm:pt modelId="{92F3CC65-9693-481A-851B-78AFB561348F}" type="sibTrans" cxnId="{0CD78589-3318-4446-A509-181475415CE1}">
      <dgm:prSet/>
      <dgm:spPr/>
      <dgm:t>
        <a:bodyPr/>
        <a:lstStyle/>
        <a:p>
          <a:endParaRPr lang="en-IN"/>
        </a:p>
      </dgm:t>
    </dgm:pt>
    <dgm:pt modelId="{51CD1918-FC73-4D8B-A641-97D70AF8EB9E}">
      <dgm:prSet phldrT="[Text]"/>
      <dgm:spPr/>
      <dgm:t>
        <a:bodyPr/>
        <a:lstStyle/>
        <a:p>
          <a:r>
            <a:rPr lang="en-IN" dirty="0">
              <a:solidFill>
                <a:srgbClr val="CCD6F6"/>
              </a:solidFill>
            </a:rPr>
            <a:t>Reducing alert fatigue and burnout by eliminating noise</a:t>
          </a:r>
        </a:p>
      </dgm:t>
    </dgm:pt>
    <dgm:pt modelId="{C8137D8F-4B83-4E9D-97CE-7EA4BB9DEBFB}" type="parTrans" cxnId="{0423A5D7-6A9E-4306-BD6F-2C0300CE4D8F}">
      <dgm:prSet/>
      <dgm:spPr/>
      <dgm:t>
        <a:bodyPr/>
        <a:lstStyle/>
        <a:p>
          <a:endParaRPr lang="en-IN"/>
        </a:p>
      </dgm:t>
    </dgm:pt>
    <dgm:pt modelId="{4EB102D7-BA30-4320-BE42-75F3B2A0415F}" type="sibTrans" cxnId="{0423A5D7-6A9E-4306-BD6F-2C0300CE4D8F}">
      <dgm:prSet/>
      <dgm:spPr/>
      <dgm:t>
        <a:bodyPr/>
        <a:lstStyle/>
        <a:p>
          <a:endParaRPr lang="en-IN"/>
        </a:p>
      </dgm:t>
    </dgm:pt>
    <dgm:pt modelId="{56A91BDF-2B4E-4EB3-919B-03C530213E7D}">
      <dgm:prSet phldrT="[Text]"/>
      <dgm:spPr/>
      <dgm:t>
        <a:bodyPr/>
        <a:lstStyle/>
        <a:p>
          <a:r>
            <a:rPr lang="en-IN" dirty="0">
              <a:solidFill>
                <a:srgbClr val="CCD6F6"/>
              </a:solidFill>
            </a:rPr>
            <a:t>Finally allows the security team to move from a reactive to a proactive, predictive posture</a:t>
          </a:r>
        </a:p>
      </dgm:t>
    </dgm:pt>
    <dgm:pt modelId="{26947831-6938-46D0-B6C2-2D986F9AA6E2}" type="parTrans" cxnId="{FAB7911E-E59B-488D-B3B6-58258C9D5F29}">
      <dgm:prSet/>
      <dgm:spPr/>
      <dgm:t>
        <a:bodyPr/>
        <a:lstStyle/>
        <a:p>
          <a:endParaRPr lang="en-IN"/>
        </a:p>
      </dgm:t>
    </dgm:pt>
    <dgm:pt modelId="{0B6AF7B9-B378-47C4-BA4F-B2563AA77CFC}" type="sibTrans" cxnId="{FAB7911E-E59B-488D-B3B6-58258C9D5F29}">
      <dgm:prSet/>
      <dgm:spPr/>
      <dgm:t>
        <a:bodyPr/>
        <a:lstStyle/>
        <a:p>
          <a:endParaRPr lang="en-IN"/>
        </a:p>
      </dgm:t>
    </dgm:pt>
    <dgm:pt modelId="{E89ECC92-99A3-41BD-AED6-F5E5039F054E}" type="pres">
      <dgm:prSet presAssocID="{73283A40-03CE-4A3F-B793-C4D2B54A8C86}" presName="Name0" presStyleCnt="0">
        <dgm:presLayoutVars>
          <dgm:dir/>
          <dgm:resizeHandles val="exact"/>
        </dgm:presLayoutVars>
      </dgm:prSet>
      <dgm:spPr/>
    </dgm:pt>
    <dgm:pt modelId="{80504A79-1077-4F4A-BB03-EE2A4D65914B}" type="pres">
      <dgm:prSet presAssocID="{9A2A74AF-A102-4FF0-99B1-4B12EA5D77BC}" presName="compNode" presStyleCnt="0"/>
      <dgm:spPr/>
    </dgm:pt>
    <dgm:pt modelId="{B0B8AFBB-8432-46C0-AA6B-66AFC58B1E41}" type="pres">
      <dgm:prSet presAssocID="{9A2A74AF-A102-4FF0-99B1-4B12EA5D77BC}" presName="pictRect" presStyleLbl="node1" presStyleIdx="0" presStyleCnt="4" custLinFactNeighborX="-210" custLinFactNeighborY="-50885"/>
      <dgm:spPr>
        <a:blipFill>
          <a:blip xmlns:r="http://schemas.openxmlformats.org/officeDocument/2006/relationships" r:embed="rId1"/>
          <a:srcRect/>
          <a:stretch>
            <a:fillRect l="-9000" r="-9000"/>
          </a:stretch>
        </a:blipFill>
      </dgm:spPr>
      <dgm:extLst>
        <a:ext uri="{E40237B7-FDA0-4F09-8148-C483321AD2D9}">
          <dgm14:cNvPr xmlns:dgm14="http://schemas.microsoft.com/office/drawing/2010/diagram" id="0" name="" descr="Stopwatch"/>
        </a:ext>
      </dgm:extLst>
    </dgm:pt>
    <dgm:pt modelId="{85C8C839-741F-451D-8A85-074369859E4A}" type="pres">
      <dgm:prSet presAssocID="{9A2A74AF-A102-4FF0-99B1-4B12EA5D77BC}" presName="textRect" presStyleLbl="revTx" presStyleIdx="0" presStyleCnt="4" custScaleY="248994" custLinFactNeighborX="-210" custLinFactNeighborY="22987">
        <dgm:presLayoutVars>
          <dgm:bulletEnabled val="1"/>
        </dgm:presLayoutVars>
      </dgm:prSet>
      <dgm:spPr/>
    </dgm:pt>
    <dgm:pt modelId="{DCBB00B7-A1D4-443B-B212-658B067EA2C9}" type="pres">
      <dgm:prSet presAssocID="{E9A852B7-4C97-4B5C-8646-04A878D82937}" presName="sibTrans" presStyleLbl="sibTrans2D1" presStyleIdx="0" presStyleCnt="0"/>
      <dgm:spPr/>
    </dgm:pt>
    <dgm:pt modelId="{D0BFA96F-89E4-4D3A-837C-C82275F15D87}" type="pres">
      <dgm:prSet presAssocID="{AC396F3F-1CE3-4C82-9D7F-5A31B3B6CE1A}" presName="compNode" presStyleCnt="0"/>
      <dgm:spPr/>
    </dgm:pt>
    <dgm:pt modelId="{D688EDBE-BEC6-4FC7-B36C-C99757A8B9D4}" type="pres">
      <dgm:prSet presAssocID="{AC396F3F-1CE3-4C82-9D7F-5A31B3B6CE1A}" presName="pictRect" presStyleLbl="node1" presStyleIdx="1" presStyleCnt="4" custLinFactNeighborX="5002" custLinFactNeighborY="-50885"/>
      <dgm:spPr>
        <a:blipFill>
          <a:blip xmlns:r="http://schemas.openxmlformats.org/officeDocument/2006/relationships" r:embed="rId2"/>
          <a:srcRect/>
          <a:stretch>
            <a:fillRect t="-23000" b="-23000"/>
          </a:stretch>
        </a:blipFill>
      </dgm:spPr>
    </dgm:pt>
    <dgm:pt modelId="{FF5AE4EE-B13B-4CDA-9A40-4188E35FA0DF}" type="pres">
      <dgm:prSet presAssocID="{AC396F3F-1CE3-4C82-9D7F-5A31B3B6CE1A}" presName="textRect" presStyleLbl="revTx" presStyleIdx="1" presStyleCnt="4" custScaleY="254105" custLinFactNeighborX="948" custLinFactNeighborY="26818">
        <dgm:presLayoutVars>
          <dgm:bulletEnabled val="1"/>
        </dgm:presLayoutVars>
      </dgm:prSet>
      <dgm:spPr/>
    </dgm:pt>
    <dgm:pt modelId="{5FCB0749-0D1A-4DF2-AA2F-B89A761B319F}" type="pres">
      <dgm:prSet presAssocID="{92F3CC65-9693-481A-851B-78AFB561348F}" presName="sibTrans" presStyleLbl="sibTrans2D1" presStyleIdx="0" presStyleCnt="0"/>
      <dgm:spPr/>
    </dgm:pt>
    <dgm:pt modelId="{F4C3DA5B-41AA-415F-907B-103BCDF63A4F}" type="pres">
      <dgm:prSet presAssocID="{51CD1918-FC73-4D8B-A641-97D70AF8EB9E}" presName="compNode" presStyleCnt="0"/>
      <dgm:spPr/>
    </dgm:pt>
    <dgm:pt modelId="{45AD8719-6081-44B5-9586-A0E442A7F2D1}" type="pres">
      <dgm:prSet presAssocID="{51CD1918-FC73-4D8B-A641-97D70AF8EB9E}" presName="pictRect" presStyleLbl="node1" presStyleIdx="2" presStyleCnt="4" custLinFactNeighborX="4264" custLinFactNeighborY="-50198"/>
      <dgm:spPr>
        <a:blipFill>
          <a:blip xmlns:r="http://schemas.openxmlformats.org/officeDocument/2006/relationships" r:embed="rId3"/>
          <a:srcRect/>
          <a:stretch>
            <a:fillRect t="-16000" b="-16000"/>
          </a:stretch>
        </a:blipFill>
      </dgm:spPr>
    </dgm:pt>
    <dgm:pt modelId="{7EA0F9A2-09F8-4F30-BD97-B15E29D69539}" type="pres">
      <dgm:prSet presAssocID="{51CD1918-FC73-4D8B-A641-97D70AF8EB9E}" presName="textRect" presStyleLbl="revTx" presStyleIdx="2" presStyleCnt="4" custScaleY="266887" custLinFactNeighborX="4264" custLinFactNeighborY="39589">
        <dgm:presLayoutVars>
          <dgm:bulletEnabled val="1"/>
        </dgm:presLayoutVars>
      </dgm:prSet>
      <dgm:spPr/>
    </dgm:pt>
    <dgm:pt modelId="{C5034F70-E251-4C47-B785-E4163BB3D4BC}" type="pres">
      <dgm:prSet presAssocID="{4EB102D7-BA30-4320-BE42-75F3B2A0415F}" presName="sibTrans" presStyleLbl="sibTrans2D1" presStyleIdx="0" presStyleCnt="0"/>
      <dgm:spPr/>
    </dgm:pt>
    <dgm:pt modelId="{EC8C3688-5854-4399-88A6-3F2FD6BEEEFD}" type="pres">
      <dgm:prSet presAssocID="{56A91BDF-2B4E-4EB3-919B-03C530213E7D}" presName="compNode" presStyleCnt="0"/>
      <dgm:spPr/>
    </dgm:pt>
    <dgm:pt modelId="{67730BF5-29BE-42AA-9BFA-EF4F7E1E9C74}" type="pres">
      <dgm:prSet presAssocID="{56A91BDF-2B4E-4EB3-919B-03C530213E7D}" presName="pictRect" presStyleLbl="node1" presStyleIdx="3" presStyleCnt="4" custLinFactNeighborX="210" custLinFactNeighborY="-31631"/>
      <dgm:spPr>
        <a:blipFill>
          <a:blip xmlns:r="http://schemas.openxmlformats.org/officeDocument/2006/relationships" r:embed="rId4"/>
          <a:srcRect/>
          <a:stretch>
            <a:fillRect l="-1000" r="-1000"/>
          </a:stretch>
        </a:blipFill>
      </dgm:spPr>
      <dgm:extLst>
        <a:ext uri="{E40237B7-FDA0-4F09-8148-C483321AD2D9}">
          <dgm14:cNvPr xmlns:dgm14="http://schemas.microsoft.com/office/drawing/2010/diagram" id="0" name="" descr="Chess knights head to head"/>
        </a:ext>
      </dgm:extLst>
    </dgm:pt>
    <dgm:pt modelId="{DF872BCF-C560-4732-8729-A95AD5545CE6}" type="pres">
      <dgm:prSet presAssocID="{56A91BDF-2B4E-4EB3-919B-03C530213E7D}" presName="textRect" presStyleLbl="revTx" presStyleIdx="3" presStyleCnt="4" custScaleY="249474" custLinFactNeighborX="210" custLinFactNeighborY="25541">
        <dgm:presLayoutVars>
          <dgm:bulletEnabled val="1"/>
        </dgm:presLayoutVars>
      </dgm:prSet>
      <dgm:spPr/>
    </dgm:pt>
  </dgm:ptLst>
  <dgm:cxnLst>
    <dgm:cxn modelId="{FAB7911E-E59B-488D-B3B6-58258C9D5F29}" srcId="{73283A40-03CE-4A3F-B793-C4D2B54A8C86}" destId="{56A91BDF-2B4E-4EB3-919B-03C530213E7D}" srcOrd="3" destOrd="0" parTransId="{26947831-6938-46D0-B6C2-2D986F9AA6E2}" sibTransId="{0B6AF7B9-B378-47C4-BA4F-B2563AA77CFC}"/>
    <dgm:cxn modelId="{14EFAF43-E114-4D82-9803-A9CAD2A624D5}" type="presOf" srcId="{56A91BDF-2B4E-4EB3-919B-03C530213E7D}" destId="{DF872BCF-C560-4732-8729-A95AD5545CE6}" srcOrd="0" destOrd="0" presId="urn:microsoft.com/office/officeart/2005/8/layout/pList1"/>
    <dgm:cxn modelId="{E08E1669-B566-4174-B8AB-A07EC29876FE}" type="presOf" srcId="{4EB102D7-BA30-4320-BE42-75F3B2A0415F}" destId="{C5034F70-E251-4C47-B785-E4163BB3D4BC}" srcOrd="0" destOrd="0" presId="urn:microsoft.com/office/officeart/2005/8/layout/pList1"/>
    <dgm:cxn modelId="{7D24DB76-E18E-48D4-B16B-E12633D00F2F}" type="presOf" srcId="{51CD1918-FC73-4D8B-A641-97D70AF8EB9E}" destId="{7EA0F9A2-09F8-4F30-BD97-B15E29D69539}" srcOrd="0" destOrd="0" presId="urn:microsoft.com/office/officeart/2005/8/layout/pList1"/>
    <dgm:cxn modelId="{78AD0A79-287E-482A-9C4C-87FF0594FB3E}" type="presOf" srcId="{73283A40-03CE-4A3F-B793-C4D2B54A8C86}" destId="{E89ECC92-99A3-41BD-AED6-F5E5039F054E}" srcOrd="0" destOrd="0" presId="urn:microsoft.com/office/officeart/2005/8/layout/pList1"/>
    <dgm:cxn modelId="{542DFB7A-1DE2-45D6-8913-47E91189166E}" type="presOf" srcId="{92F3CC65-9693-481A-851B-78AFB561348F}" destId="{5FCB0749-0D1A-4DF2-AA2F-B89A761B319F}" srcOrd="0" destOrd="0" presId="urn:microsoft.com/office/officeart/2005/8/layout/pList1"/>
    <dgm:cxn modelId="{0CD78589-3318-4446-A509-181475415CE1}" srcId="{73283A40-03CE-4A3F-B793-C4D2B54A8C86}" destId="{AC396F3F-1CE3-4C82-9D7F-5A31B3B6CE1A}" srcOrd="1" destOrd="0" parTransId="{C44E7404-171C-4A06-B061-2D4A5624EB5C}" sibTransId="{92F3CC65-9693-481A-851B-78AFB561348F}"/>
    <dgm:cxn modelId="{22532C99-6ECF-49FC-AEF8-F6DA51B7725D}" type="presOf" srcId="{AC396F3F-1CE3-4C82-9D7F-5A31B3B6CE1A}" destId="{FF5AE4EE-B13B-4CDA-9A40-4188E35FA0DF}" srcOrd="0" destOrd="0" presId="urn:microsoft.com/office/officeart/2005/8/layout/pList1"/>
    <dgm:cxn modelId="{66F01BA2-7E55-46C2-BB75-A6C6801D4803}" srcId="{73283A40-03CE-4A3F-B793-C4D2B54A8C86}" destId="{9A2A74AF-A102-4FF0-99B1-4B12EA5D77BC}" srcOrd="0" destOrd="0" parTransId="{AEBB1FD3-9367-453F-9654-CCC61FF3CB43}" sibTransId="{E9A852B7-4C97-4B5C-8646-04A878D82937}"/>
    <dgm:cxn modelId="{9C3E14B0-4209-48A3-B1A5-C2AA73AADDA8}" type="presOf" srcId="{9A2A74AF-A102-4FF0-99B1-4B12EA5D77BC}" destId="{85C8C839-741F-451D-8A85-074369859E4A}" srcOrd="0" destOrd="0" presId="urn:microsoft.com/office/officeart/2005/8/layout/pList1"/>
    <dgm:cxn modelId="{71D3DABA-FAB6-476D-9774-6E277AA4083B}" type="presOf" srcId="{E9A852B7-4C97-4B5C-8646-04A878D82937}" destId="{DCBB00B7-A1D4-443B-B212-658B067EA2C9}" srcOrd="0" destOrd="0" presId="urn:microsoft.com/office/officeart/2005/8/layout/pList1"/>
    <dgm:cxn modelId="{0423A5D7-6A9E-4306-BD6F-2C0300CE4D8F}" srcId="{73283A40-03CE-4A3F-B793-C4D2B54A8C86}" destId="{51CD1918-FC73-4D8B-A641-97D70AF8EB9E}" srcOrd="2" destOrd="0" parTransId="{C8137D8F-4B83-4E9D-97CE-7EA4BB9DEBFB}" sibTransId="{4EB102D7-BA30-4320-BE42-75F3B2A0415F}"/>
    <dgm:cxn modelId="{8CA077B7-A390-4315-83F1-4026FE7FBC42}" type="presParOf" srcId="{E89ECC92-99A3-41BD-AED6-F5E5039F054E}" destId="{80504A79-1077-4F4A-BB03-EE2A4D65914B}" srcOrd="0" destOrd="0" presId="urn:microsoft.com/office/officeart/2005/8/layout/pList1"/>
    <dgm:cxn modelId="{CBF1FF46-662D-4D4C-83F5-B1FE1C5F8D5A}" type="presParOf" srcId="{80504A79-1077-4F4A-BB03-EE2A4D65914B}" destId="{B0B8AFBB-8432-46C0-AA6B-66AFC58B1E41}" srcOrd="0" destOrd="0" presId="urn:microsoft.com/office/officeart/2005/8/layout/pList1"/>
    <dgm:cxn modelId="{7266F910-0BD7-4B86-886B-06C9B758AF86}" type="presParOf" srcId="{80504A79-1077-4F4A-BB03-EE2A4D65914B}" destId="{85C8C839-741F-451D-8A85-074369859E4A}" srcOrd="1" destOrd="0" presId="urn:microsoft.com/office/officeart/2005/8/layout/pList1"/>
    <dgm:cxn modelId="{24E0D465-7804-4C11-8A96-CE866D6A882F}" type="presParOf" srcId="{E89ECC92-99A3-41BD-AED6-F5E5039F054E}" destId="{DCBB00B7-A1D4-443B-B212-658B067EA2C9}" srcOrd="1" destOrd="0" presId="urn:microsoft.com/office/officeart/2005/8/layout/pList1"/>
    <dgm:cxn modelId="{4C28307F-1CDC-4511-AF7C-7E9E2F336254}" type="presParOf" srcId="{E89ECC92-99A3-41BD-AED6-F5E5039F054E}" destId="{D0BFA96F-89E4-4D3A-837C-C82275F15D87}" srcOrd="2" destOrd="0" presId="urn:microsoft.com/office/officeart/2005/8/layout/pList1"/>
    <dgm:cxn modelId="{C50854B3-6506-4AE3-B6CD-98F35B942A7B}" type="presParOf" srcId="{D0BFA96F-89E4-4D3A-837C-C82275F15D87}" destId="{D688EDBE-BEC6-4FC7-B36C-C99757A8B9D4}" srcOrd="0" destOrd="0" presId="urn:microsoft.com/office/officeart/2005/8/layout/pList1"/>
    <dgm:cxn modelId="{A190DE04-2A7D-4047-96E7-170844638F20}" type="presParOf" srcId="{D0BFA96F-89E4-4D3A-837C-C82275F15D87}" destId="{FF5AE4EE-B13B-4CDA-9A40-4188E35FA0DF}" srcOrd="1" destOrd="0" presId="urn:microsoft.com/office/officeart/2005/8/layout/pList1"/>
    <dgm:cxn modelId="{87EE4BD8-E578-416B-AFE7-CBDCDC58A0C9}" type="presParOf" srcId="{E89ECC92-99A3-41BD-AED6-F5E5039F054E}" destId="{5FCB0749-0D1A-4DF2-AA2F-B89A761B319F}" srcOrd="3" destOrd="0" presId="urn:microsoft.com/office/officeart/2005/8/layout/pList1"/>
    <dgm:cxn modelId="{06DB446F-7D7F-4798-9119-6D66C47C7BAC}" type="presParOf" srcId="{E89ECC92-99A3-41BD-AED6-F5E5039F054E}" destId="{F4C3DA5B-41AA-415F-907B-103BCDF63A4F}" srcOrd="4" destOrd="0" presId="urn:microsoft.com/office/officeart/2005/8/layout/pList1"/>
    <dgm:cxn modelId="{B61ECC4C-BCC4-4759-9D87-4C98399B2B0C}" type="presParOf" srcId="{F4C3DA5B-41AA-415F-907B-103BCDF63A4F}" destId="{45AD8719-6081-44B5-9586-A0E442A7F2D1}" srcOrd="0" destOrd="0" presId="urn:microsoft.com/office/officeart/2005/8/layout/pList1"/>
    <dgm:cxn modelId="{3579A188-1161-4E4F-A88B-8681D5AA9E74}" type="presParOf" srcId="{F4C3DA5B-41AA-415F-907B-103BCDF63A4F}" destId="{7EA0F9A2-09F8-4F30-BD97-B15E29D69539}" srcOrd="1" destOrd="0" presId="urn:microsoft.com/office/officeart/2005/8/layout/pList1"/>
    <dgm:cxn modelId="{D1B31EA3-4E3C-4895-B5C7-2A2BA1A7C2A3}" type="presParOf" srcId="{E89ECC92-99A3-41BD-AED6-F5E5039F054E}" destId="{C5034F70-E251-4C47-B785-E4163BB3D4BC}" srcOrd="5" destOrd="0" presId="urn:microsoft.com/office/officeart/2005/8/layout/pList1"/>
    <dgm:cxn modelId="{CC62007A-EEC2-4543-879C-EA4ED3C1467A}" type="presParOf" srcId="{E89ECC92-99A3-41BD-AED6-F5E5039F054E}" destId="{EC8C3688-5854-4399-88A6-3F2FD6BEEEFD}" srcOrd="6" destOrd="0" presId="urn:microsoft.com/office/officeart/2005/8/layout/pList1"/>
    <dgm:cxn modelId="{F717ACC0-F13D-483C-AD9D-7B2A0EB2031C}" type="presParOf" srcId="{EC8C3688-5854-4399-88A6-3F2FD6BEEEFD}" destId="{67730BF5-29BE-42AA-9BFA-EF4F7E1E9C74}" srcOrd="0" destOrd="0" presId="urn:microsoft.com/office/officeart/2005/8/layout/pList1"/>
    <dgm:cxn modelId="{6B8E43E4-0BB2-4887-A56D-1F0DCD5ED352}" type="presParOf" srcId="{EC8C3688-5854-4399-88A6-3F2FD6BEEEFD}" destId="{DF872BCF-C560-4732-8729-A95AD5545CE6}"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70382D-766D-4A0A-B20C-C0EBBDB4B069}">
      <dsp:nvSpPr>
        <dsp:cNvPr id="0" name=""/>
        <dsp:cNvSpPr/>
      </dsp:nvSpPr>
      <dsp:spPr>
        <a:xfrm>
          <a:off x="4562065" y="1117"/>
          <a:ext cx="1391468" cy="13914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IN" sz="1900" kern="1200" dirty="0"/>
            <a:t>Ingest Data</a:t>
          </a:r>
        </a:p>
      </dsp:txBody>
      <dsp:txXfrm>
        <a:off x="4765841" y="204893"/>
        <a:ext cx="983916" cy="983916"/>
      </dsp:txXfrm>
    </dsp:sp>
    <dsp:sp modelId="{D86D1B8A-B471-47D0-AC9C-124ED9931DB9}">
      <dsp:nvSpPr>
        <dsp:cNvPr id="0" name=""/>
        <dsp:cNvSpPr/>
      </dsp:nvSpPr>
      <dsp:spPr>
        <a:xfrm rot="2700000">
          <a:off x="5804312" y="1194026"/>
          <a:ext cx="370944" cy="4696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5820609" y="1248606"/>
        <a:ext cx="259661" cy="281772"/>
      </dsp:txXfrm>
    </dsp:sp>
    <dsp:sp modelId="{F2F2E183-F37D-4108-AB9A-33F6EC26409D}">
      <dsp:nvSpPr>
        <dsp:cNvPr id="0" name=""/>
        <dsp:cNvSpPr/>
      </dsp:nvSpPr>
      <dsp:spPr>
        <a:xfrm>
          <a:off x="6040882" y="1479934"/>
          <a:ext cx="1391468" cy="13914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IN" sz="1900" kern="1200" dirty="0"/>
            <a:t>Train Model</a:t>
          </a:r>
        </a:p>
      </dsp:txBody>
      <dsp:txXfrm>
        <a:off x="6244658" y="1683710"/>
        <a:ext cx="983916" cy="983916"/>
      </dsp:txXfrm>
    </dsp:sp>
    <dsp:sp modelId="{94852226-2951-4497-8ABF-FE095F193156}">
      <dsp:nvSpPr>
        <dsp:cNvPr id="0" name=""/>
        <dsp:cNvSpPr/>
      </dsp:nvSpPr>
      <dsp:spPr>
        <a:xfrm rot="8100000">
          <a:off x="5819159" y="2672843"/>
          <a:ext cx="370944" cy="4696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rot="10800000">
        <a:off x="5914145" y="2727423"/>
        <a:ext cx="259661" cy="281772"/>
      </dsp:txXfrm>
    </dsp:sp>
    <dsp:sp modelId="{D4609585-60CB-49E4-ABB3-0DE4D58109DE}">
      <dsp:nvSpPr>
        <dsp:cNvPr id="0" name=""/>
        <dsp:cNvSpPr/>
      </dsp:nvSpPr>
      <dsp:spPr>
        <a:xfrm>
          <a:off x="4562065" y="2958751"/>
          <a:ext cx="1391468" cy="13914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IN" sz="1900" kern="1200" dirty="0"/>
            <a:t>Detect Threats</a:t>
          </a:r>
        </a:p>
      </dsp:txBody>
      <dsp:txXfrm>
        <a:off x="4765841" y="3162527"/>
        <a:ext cx="983916" cy="983916"/>
      </dsp:txXfrm>
    </dsp:sp>
    <dsp:sp modelId="{0643B35E-1552-409A-AD01-F2C988A3CF83}">
      <dsp:nvSpPr>
        <dsp:cNvPr id="0" name=""/>
        <dsp:cNvSpPr/>
      </dsp:nvSpPr>
      <dsp:spPr>
        <a:xfrm rot="13500000">
          <a:off x="4340342" y="2687690"/>
          <a:ext cx="370944" cy="4696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rot="10800000">
        <a:off x="4435328" y="2820958"/>
        <a:ext cx="259661" cy="281772"/>
      </dsp:txXfrm>
    </dsp:sp>
    <dsp:sp modelId="{B23C7E8B-50F9-4241-ADF3-FECEB78BA250}">
      <dsp:nvSpPr>
        <dsp:cNvPr id="0" name=""/>
        <dsp:cNvSpPr/>
      </dsp:nvSpPr>
      <dsp:spPr>
        <a:xfrm>
          <a:off x="3083248" y="1479934"/>
          <a:ext cx="1391468" cy="139146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a:lnSpc>
              <a:spcPct val="90000"/>
            </a:lnSpc>
            <a:spcBef>
              <a:spcPct val="0"/>
            </a:spcBef>
            <a:spcAft>
              <a:spcPct val="35000"/>
            </a:spcAft>
            <a:buNone/>
          </a:pPr>
          <a:r>
            <a:rPr lang="en-IN" sz="1900" kern="1200" dirty="0"/>
            <a:t>Gather Feedback</a:t>
          </a:r>
        </a:p>
      </dsp:txBody>
      <dsp:txXfrm>
        <a:off x="3287024" y="1683710"/>
        <a:ext cx="983916" cy="983916"/>
      </dsp:txXfrm>
    </dsp:sp>
    <dsp:sp modelId="{E33EEB71-1E6F-40A9-A039-843F1BA61AEA}">
      <dsp:nvSpPr>
        <dsp:cNvPr id="0" name=""/>
        <dsp:cNvSpPr/>
      </dsp:nvSpPr>
      <dsp:spPr>
        <a:xfrm rot="18900000">
          <a:off x="4325495" y="1208873"/>
          <a:ext cx="370944" cy="4696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a:off x="4341792" y="1342141"/>
        <a:ext cx="259661" cy="2817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FE6E64-37E9-4D5E-92AF-5D907C274172}">
      <dsp:nvSpPr>
        <dsp:cNvPr id="0" name=""/>
        <dsp:cNvSpPr/>
      </dsp:nvSpPr>
      <dsp:spPr>
        <a:xfrm>
          <a:off x="5796816" y="96281"/>
          <a:ext cx="1540371" cy="1540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IN" sz="3100" kern="1200" dirty="0">
              <a:solidFill>
                <a:srgbClr val="CCD6F6"/>
              </a:solidFill>
            </a:rPr>
            <a:t>Build &amp; Train</a:t>
          </a:r>
        </a:p>
      </dsp:txBody>
      <dsp:txXfrm>
        <a:off x="5796816" y="96281"/>
        <a:ext cx="1540371" cy="1540371"/>
      </dsp:txXfrm>
    </dsp:sp>
    <dsp:sp modelId="{5FF40DB4-3B0C-4A0B-942C-F5DEA7EC01E6}">
      <dsp:nvSpPr>
        <dsp:cNvPr id="0" name=""/>
        <dsp:cNvSpPr/>
      </dsp:nvSpPr>
      <dsp:spPr>
        <a:xfrm>
          <a:off x="3080905" y="-1225"/>
          <a:ext cx="4353789" cy="4353789"/>
        </a:xfrm>
        <a:prstGeom prst="circularArrow">
          <a:avLst>
            <a:gd name="adj1" fmla="val 6899"/>
            <a:gd name="adj2" fmla="val 465117"/>
            <a:gd name="adj3" fmla="val 550404"/>
            <a:gd name="adj4" fmla="val 20584479"/>
            <a:gd name="adj5" fmla="val 8049"/>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309E39-2F0B-4135-A613-1EBD2FB8BC9C}">
      <dsp:nvSpPr>
        <dsp:cNvPr id="0" name=""/>
        <dsp:cNvSpPr/>
      </dsp:nvSpPr>
      <dsp:spPr>
        <a:xfrm>
          <a:off x="5796816" y="2714685"/>
          <a:ext cx="1540371" cy="1540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IN" sz="3100" kern="1200" dirty="0">
              <a:solidFill>
                <a:srgbClr val="CCD6F6"/>
              </a:solidFill>
            </a:rPr>
            <a:t>Deploy &amp; Integrate </a:t>
          </a:r>
        </a:p>
      </dsp:txBody>
      <dsp:txXfrm>
        <a:off x="5796816" y="2714685"/>
        <a:ext cx="1540371" cy="1540371"/>
      </dsp:txXfrm>
    </dsp:sp>
    <dsp:sp modelId="{6695171E-ABE0-4360-AF7C-BF2AA4198F30}">
      <dsp:nvSpPr>
        <dsp:cNvPr id="0" name=""/>
        <dsp:cNvSpPr/>
      </dsp:nvSpPr>
      <dsp:spPr>
        <a:xfrm>
          <a:off x="3080905" y="-1225"/>
          <a:ext cx="4353789" cy="4353789"/>
        </a:xfrm>
        <a:prstGeom prst="circularArrow">
          <a:avLst>
            <a:gd name="adj1" fmla="val 6899"/>
            <a:gd name="adj2" fmla="val 465117"/>
            <a:gd name="adj3" fmla="val 5950404"/>
            <a:gd name="adj4" fmla="val 4384479"/>
            <a:gd name="adj5" fmla="val 8049"/>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FBCEC6-027A-4071-85F3-C4D03425E8E7}">
      <dsp:nvSpPr>
        <dsp:cNvPr id="0" name=""/>
        <dsp:cNvSpPr/>
      </dsp:nvSpPr>
      <dsp:spPr>
        <a:xfrm>
          <a:off x="3178412" y="2714685"/>
          <a:ext cx="1540371" cy="1540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IN" sz="3100" kern="1200" dirty="0">
              <a:solidFill>
                <a:srgbClr val="CCD6F6"/>
              </a:solidFill>
            </a:rPr>
            <a:t>Optimize &amp; Monitor</a:t>
          </a:r>
        </a:p>
      </dsp:txBody>
      <dsp:txXfrm>
        <a:off x="3178412" y="2714685"/>
        <a:ext cx="1540371" cy="1540371"/>
      </dsp:txXfrm>
    </dsp:sp>
    <dsp:sp modelId="{70FE3936-7CAF-485C-A778-091DD6E4DBEF}">
      <dsp:nvSpPr>
        <dsp:cNvPr id="0" name=""/>
        <dsp:cNvSpPr/>
      </dsp:nvSpPr>
      <dsp:spPr>
        <a:xfrm>
          <a:off x="3080905" y="-1225"/>
          <a:ext cx="4353789" cy="4353789"/>
        </a:xfrm>
        <a:prstGeom prst="circularArrow">
          <a:avLst>
            <a:gd name="adj1" fmla="val 6899"/>
            <a:gd name="adj2" fmla="val 465117"/>
            <a:gd name="adj3" fmla="val 11350404"/>
            <a:gd name="adj4" fmla="val 9784479"/>
            <a:gd name="adj5" fmla="val 8049"/>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25AAB9-6450-4D7B-9E2C-73E5F50CED1A}">
      <dsp:nvSpPr>
        <dsp:cNvPr id="0" name=""/>
        <dsp:cNvSpPr/>
      </dsp:nvSpPr>
      <dsp:spPr>
        <a:xfrm>
          <a:off x="3178412" y="96281"/>
          <a:ext cx="1540371" cy="1540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r>
            <a:rPr lang="en-IN" sz="3100" kern="1200" dirty="0">
              <a:solidFill>
                <a:srgbClr val="CCD6F6"/>
              </a:solidFill>
            </a:rPr>
            <a:t>Online learning</a:t>
          </a:r>
        </a:p>
      </dsp:txBody>
      <dsp:txXfrm>
        <a:off x="3178412" y="96281"/>
        <a:ext cx="1540371" cy="1540371"/>
      </dsp:txXfrm>
    </dsp:sp>
    <dsp:sp modelId="{E25B2E86-8EB7-4786-8A3C-AAC59BADBC0D}">
      <dsp:nvSpPr>
        <dsp:cNvPr id="0" name=""/>
        <dsp:cNvSpPr/>
      </dsp:nvSpPr>
      <dsp:spPr>
        <a:xfrm>
          <a:off x="3080905" y="-1225"/>
          <a:ext cx="4353789" cy="4353789"/>
        </a:xfrm>
        <a:prstGeom prst="circularArrow">
          <a:avLst>
            <a:gd name="adj1" fmla="val 6899"/>
            <a:gd name="adj2" fmla="val 465117"/>
            <a:gd name="adj3" fmla="val 16750404"/>
            <a:gd name="adj4" fmla="val 15184479"/>
            <a:gd name="adj5" fmla="val 8049"/>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B8AFBB-8432-46C0-AA6B-66AFC58B1E41}">
      <dsp:nvSpPr>
        <dsp:cNvPr id="0" name=""/>
        <dsp:cNvSpPr/>
      </dsp:nvSpPr>
      <dsp:spPr>
        <a:xfrm>
          <a:off x="3" y="0"/>
          <a:ext cx="2443028" cy="1683246"/>
        </a:xfrm>
        <a:prstGeom prst="roundRect">
          <a:avLst/>
        </a:prstGeom>
        <a:blipFill>
          <a:blip xmlns:r="http://schemas.openxmlformats.org/officeDocument/2006/relationships" r:embed="rId1"/>
          <a:srcRect/>
          <a:stretch>
            <a:fillRect l="-9000" r="-9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C8C839-741F-451D-8A85-074369859E4A}">
      <dsp:nvSpPr>
        <dsp:cNvPr id="0" name=""/>
        <dsp:cNvSpPr/>
      </dsp:nvSpPr>
      <dsp:spPr>
        <a:xfrm>
          <a:off x="3" y="1759635"/>
          <a:ext cx="2443028" cy="22567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0" numCol="1" spcCol="1270" anchor="t" anchorCtr="0">
          <a:noAutofit/>
        </a:bodyPr>
        <a:lstStyle/>
        <a:p>
          <a:pPr marL="0" lvl="0" indent="0" algn="ctr" defTabSz="977900">
            <a:lnSpc>
              <a:spcPct val="90000"/>
            </a:lnSpc>
            <a:spcBef>
              <a:spcPct val="0"/>
            </a:spcBef>
            <a:spcAft>
              <a:spcPct val="35000"/>
            </a:spcAft>
            <a:buNone/>
          </a:pPr>
          <a:r>
            <a:rPr lang="en-IN" sz="2200" kern="1200" dirty="0">
              <a:solidFill>
                <a:srgbClr val="CCD6F6"/>
              </a:solidFill>
            </a:rPr>
            <a:t>Focuses team efforts on the 1% of vulnerabilities that truly matters</a:t>
          </a:r>
        </a:p>
      </dsp:txBody>
      <dsp:txXfrm>
        <a:off x="3" y="1759635"/>
        <a:ext cx="2443028" cy="2256791"/>
      </dsp:txXfrm>
    </dsp:sp>
    <dsp:sp modelId="{D688EDBE-BEC6-4FC7-B36C-C99757A8B9D4}">
      <dsp:nvSpPr>
        <dsp:cNvPr id="0" name=""/>
        <dsp:cNvSpPr/>
      </dsp:nvSpPr>
      <dsp:spPr>
        <a:xfrm>
          <a:off x="2814768" y="0"/>
          <a:ext cx="2443028" cy="1683246"/>
        </a:xfrm>
        <a:prstGeom prst="roundRect">
          <a:avLst/>
        </a:prstGeom>
        <a:blipFill>
          <a:blip xmlns:r="http://schemas.openxmlformats.org/officeDocument/2006/relationships" r:embed="rId2"/>
          <a:srcRect/>
          <a:stretch>
            <a:fillRect t="-23000" b="-2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5AE4EE-B13B-4CDA-9A40-4188E35FA0DF}">
      <dsp:nvSpPr>
        <dsp:cNvPr id="0" name=""/>
        <dsp:cNvSpPr/>
      </dsp:nvSpPr>
      <dsp:spPr>
        <a:xfrm>
          <a:off x="2715728" y="1759615"/>
          <a:ext cx="2443028" cy="2303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0" numCol="1" spcCol="1270" anchor="t" anchorCtr="0">
          <a:noAutofit/>
        </a:bodyPr>
        <a:lstStyle/>
        <a:p>
          <a:pPr marL="0" lvl="0" indent="0" algn="ctr" defTabSz="977900">
            <a:lnSpc>
              <a:spcPct val="90000"/>
            </a:lnSpc>
            <a:spcBef>
              <a:spcPct val="0"/>
            </a:spcBef>
            <a:spcAft>
              <a:spcPct val="35000"/>
            </a:spcAft>
            <a:buNone/>
          </a:pPr>
          <a:r>
            <a:rPr lang="en-IN" sz="2200" kern="1200" dirty="0">
              <a:solidFill>
                <a:srgbClr val="CCD6F6"/>
              </a:solidFill>
            </a:rPr>
            <a:t>Proactively closes the doors hackers are most likely to knock on.</a:t>
          </a:r>
        </a:p>
      </dsp:txBody>
      <dsp:txXfrm>
        <a:off x="2715728" y="1759615"/>
        <a:ext cx="2443028" cy="2303115"/>
      </dsp:txXfrm>
    </dsp:sp>
    <dsp:sp modelId="{45AD8719-6081-44B5-9586-A0E442A7F2D1}">
      <dsp:nvSpPr>
        <dsp:cNvPr id="0" name=""/>
        <dsp:cNvSpPr/>
      </dsp:nvSpPr>
      <dsp:spPr>
        <a:xfrm>
          <a:off x="5484173" y="0"/>
          <a:ext cx="2443028" cy="1683246"/>
        </a:xfrm>
        <a:prstGeom prst="roundRect">
          <a:avLst/>
        </a:prstGeom>
        <a:blipFill>
          <a:blip xmlns:r="http://schemas.openxmlformats.org/officeDocument/2006/relationships" r:embed="rId3"/>
          <a:srcRect/>
          <a:stretch>
            <a:fillRect t="-16000" b="-1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A0F9A2-09F8-4F30-BD97-B15E29D69539}">
      <dsp:nvSpPr>
        <dsp:cNvPr id="0" name=""/>
        <dsp:cNvSpPr/>
      </dsp:nvSpPr>
      <dsp:spPr>
        <a:xfrm>
          <a:off x="5484173" y="1788478"/>
          <a:ext cx="2443028" cy="24189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0" numCol="1" spcCol="1270" anchor="t" anchorCtr="0">
          <a:noAutofit/>
        </a:bodyPr>
        <a:lstStyle/>
        <a:p>
          <a:pPr marL="0" lvl="0" indent="0" algn="ctr" defTabSz="977900">
            <a:lnSpc>
              <a:spcPct val="90000"/>
            </a:lnSpc>
            <a:spcBef>
              <a:spcPct val="0"/>
            </a:spcBef>
            <a:spcAft>
              <a:spcPct val="35000"/>
            </a:spcAft>
            <a:buNone/>
          </a:pPr>
          <a:r>
            <a:rPr lang="en-IN" sz="2200" kern="1200" dirty="0">
              <a:solidFill>
                <a:srgbClr val="CCD6F6"/>
              </a:solidFill>
            </a:rPr>
            <a:t>Reducing alert fatigue and burnout by eliminating noise</a:t>
          </a:r>
        </a:p>
      </dsp:txBody>
      <dsp:txXfrm>
        <a:off x="5484173" y="1788478"/>
        <a:ext cx="2443028" cy="2418967"/>
      </dsp:txXfrm>
    </dsp:sp>
    <dsp:sp modelId="{67730BF5-29BE-42AA-9BFA-EF4F7E1E9C74}">
      <dsp:nvSpPr>
        <dsp:cNvPr id="0" name=""/>
        <dsp:cNvSpPr/>
      </dsp:nvSpPr>
      <dsp:spPr>
        <a:xfrm>
          <a:off x="8072567" y="9741"/>
          <a:ext cx="2443028" cy="1683246"/>
        </a:xfrm>
        <a:prstGeom prst="roundRect">
          <a:avLst/>
        </a:prstGeom>
        <a:blipFill>
          <a:blip xmlns:r="http://schemas.openxmlformats.org/officeDocument/2006/relationships" r:embed="rId4"/>
          <a:srcRect/>
          <a:stretch>
            <a:fillRect l="-1000" r="-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872BCF-C560-4732-8729-A95AD5545CE6}">
      <dsp:nvSpPr>
        <dsp:cNvPr id="0" name=""/>
        <dsp:cNvSpPr/>
      </dsp:nvSpPr>
      <dsp:spPr>
        <a:xfrm>
          <a:off x="8072567" y="1779521"/>
          <a:ext cx="2443028" cy="22611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0" numCol="1" spcCol="1270" anchor="t" anchorCtr="0">
          <a:noAutofit/>
        </a:bodyPr>
        <a:lstStyle/>
        <a:p>
          <a:pPr marL="0" lvl="0" indent="0" algn="ctr" defTabSz="977900">
            <a:lnSpc>
              <a:spcPct val="90000"/>
            </a:lnSpc>
            <a:spcBef>
              <a:spcPct val="0"/>
            </a:spcBef>
            <a:spcAft>
              <a:spcPct val="35000"/>
            </a:spcAft>
            <a:buNone/>
          </a:pPr>
          <a:r>
            <a:rPr lang="en-IN" sz="2200" kern="1200" dirty="0">
              <a:solidFill>
                <a:srgbClr val="CCD6F6"/>
              </a:solidFill>
            </a:rPr>
            <a:t>Finally allows the security team to move from a reactive to a proactive, predictive posture</a:t>
          </a:r>
        </a:p>
      </dsp:txBody>
      <dsp:txXfrm>
        <a:off x="8072567" y="1779521"/>
        <a:ext cx="2443028" cy="2261141"/>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png>
</file>

<file path=ppt/media/image3.png>
</file>

<file path=ppt/media/image4.png>
</file>

<file path=ppt/media/image5.png>
</file>

<file path=ppt/media/image6.jp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B5C06-D0CC-D6BB-BFC8-C63425D206B2}"/>
              </a:ext>
            </a:extLst>
          </p:cNvPr>
          <p:cNvSpPr>
            <a:spLocks noGrp="1"/>
          </p:cNvSpPr>
          <p:nvPr>
            <p:ph type="ctrTitle" hasCustomPrompt="1"/>
          </p:nvPr>
        </p:nvSpPr>
        <p:spPr>
          <a:xfrm>
            <a:off x="1524000" y="665163"/>
            <a:ext cx="9144000" cy="2387600"/>
          </a:xfrm>
        </p:spPr>
        <p:txBody>
          <a:bodyPr anchor="b"/>
          <a:lstStyle>
            <a:lvl1pPr algn="ctr">
              <a:defRPr sz="6000">
                <a:solidFill>
                  <a:srgbClr val="64FFDA"/>
                </a:solidFill>
                <a:latin typeface="RoBOTO MONO" panose="020F0502020204030204" pitchFamily="49" charset="0"/>
                <a:ea typeface="RoBOTO MONO" panose="020F0502020204030204" pitchFamily="49" charset="0"/>
                <a:cs typeface="RoBOTO MONO" panose="020F0502020204030204" pitchFamily="49" charset="0"/>
              </a:defRPr>
            </a:lvl1pPr>
          </a:lstStyle>
          <a:p>
            <a:br>
              <a:rPr lang="en-IN" dirty="0"/>
            </a:br>
            <a:endParaRPr lang="en-IN" dirty="0"/>
          </a:p>
        </p:txBody>
      </p:sp>
      <p:sp>
        <p:nvSpPr>
          <p:cNvPr id="3" name="Subtitle 2">
            <a:extLst>
              <a:ext uri="{FF2B5EF4-FFF2-40B4-BE49-F238E27FC236}">
                <a16:creationId xmlns:a16="http://schemas.microsoft.com/office/drawing/2014/main" id="{C47008C2-8C49-6E5B-52AC-81D9FFBAB6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329EE58-0EAF-69CF-7312-66F959A269C6}"/>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5" name="Footer Placeholder 4">
            <a:extLst>
              <a:ext uri="{FF2B5EF4-FFF2-40B4-BE49-F238E27FC236}">
                <a16:creationId xmlns:a16="http://schemas.microsoft.com/office/drawing/2014/main" id="{0CB50F76-1F53-1D01-5179-33E79CF421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F4F3647-8350-4A25-E7C6-8BAF9D9D61B4}"/>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21488761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F28AF-E3B3-B3CB-8D9B-9C3910FB196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55ACAEC-D0BA-64BB-49F9-E8AD1FB33E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F00DAFA-3FC8-170E-C641-5EFD31950A18}"/>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5" name="Footer Placeholder 4">
            <a:extLst>
              <a:ext uri="{FF2B5EF4-FFF2-40B4-BE49-F238E27FC236}">
                <a16:creationId xmlns:a16="http://schemas.microsoft.com/office/drawing/2014/main" id="{EF98C586-C48F-70A9-8ACA-857601AE53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440080-4068-4BE9-124E-1BE0B50E5FED}"/>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2485846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ED79AB-F7EF-3EC7-232A-36E9BC9EC51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FBE4F4E-FB4A-C0C8-8B1A-FC79E541400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A6ACF2-75EE-9798-8391-CDC32EB0A961}"/>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5" name="Footer Placeholder 4">
            <a:extLst>
              <a:ext uri="{FF2B5EF4-FFF2-40B4-BE49-F238E27FC236}">
                <a16:creationId xmlns:a16="http://schemas.microsoft.com/office/drawing/2014/main" id="{D77A13F1-DB6B-6197-12D3-B3EF01EB86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BABCBD2-99A8-C26B-0571-0E9471110084}"/>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58910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27A5B-19F6-8156-A624-46D3E9F111E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55FC1EB-9187-EB98-CFD2-C94BB96D14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5883321-AA0E-6799-7B6B-4C44F1393158}"/>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5" name="Footer Placeholder 4">
            <a:extLst>
              <a:ext uri="{FF2B5EF4-FFF2-40B4-BE49-F238E27FC236}">
                <a16:creationId xmlns:a16="http://schemas.microsoft.com/office/drawing/2014/main" id="{1A1462F3-5B76-0089-32BE-41C2B04E51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082F23-6909-0C92-4DEF-7E0489BBAE40}"/>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3885449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EEAC3-6E81-E520-2D26-486DBC7A8C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FF26746-4044-5D5A-55E2-843D0E3372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49D2F4-D081-8ACE-B48C-20A293945C6D}"/>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5" name="Footer Placeholder 4">
            <a:extLst>
              <a:ext uri="{FF2B5EF4-FFF2-40B4-BE49-F238E27FC236}">
                <a16:creationId xmlns:a16="http://schemas.microsoft.com/office/drawing/2014/main" id="{671F1940-3CCE-2729-AD92-CDD87B7C66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C098FA-F495-DBEA-EB4C-1496093F5A62}"/>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1647587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AB47D-BFC2-829C-3ADD-1CBDF171883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55FA8B9-D330-C269-CECF-50CDFAFBB2F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AACAACC-E440-171F-232A-00A611685F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F7F91D1-148A-CF91-3CD4-C8D36E7ECDAC}"/>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6" name="Footer Placeholder 5">
            <a:extLst>
              <a:ext uri="{FF2B5EF4-FFF2-40B4-BE49-F238E27FC236}">
                <a16:creationId xmlns:a16="http://schemas.microsoft.com/office/drawing/2014/main" id="{2B82DBBC-71B5-8225-970B-FB0724C92C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7D1581F-087B-95B6-BC24-0B3C1A4262A6}"/>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3258046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B57C1-CE65-1589-D70B-E58E25F6F25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EBF9204-8327-610D-805B-3ACCB9E833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9CC170-05F5-2FF8-4975-3828A6E4FF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3C55949-2E71-66A0-30E3-5F8DBFE8D0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7081424-42AD-EA89-C79E-9C320491A6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8193FB1-F00A-1483-6445-BC3183745A8C}"/>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8" name="Footer Placeholder 7">
            <a:extLst>
              <a:ext uri="{FF2B5EF4-FFF2-40B4-BE49-F238E27FC236}">
                <a16:creationId xmlns:a16="http://schemas.microsoft.com/office/drawing/2014/main" id="{28C02D4E-1112-9CDE-2B92-803B941E0FD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187FBE4-EBDC-7519-EE5D-C43952199614}"/>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3443831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0183A-A366-66DB-C002-4F168342E51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4139FCC-F3C5-7230-F497-36A9FEEE4D02}"/>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4" name="Footer Placeholder 3">
            <a:extLst>
              <a:ext uri="{FF2B5EF4-FFF2-40B4-BE49-F238E27FC236}">
                <a16:creationId xmlns:a16="http://schemas.microsoft.com/office/drawing/2014/main" id="{64FC6790-3A6F-D414-AAB2-AC50262F7B5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259DE89-3287-6438-1CFD-B701A178F0A5}"/>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338946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2D6F46-9AAB-4E4D-2FD6-65174F6504C3}"/>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3" name="Footer Placeholder 2">
            <a:extLst>
              <a:ext uri="{FF2B5EF4-FFF2-40B4-BE49-F238E27FC236}">
                <a16:creationId xmlns:a16="http://schemas.microsoft.com/office/drawing/2014/main" id="{7676DECC-6A1B-D4E4-21AB-AA8895DB4D0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3F3FBE0-713D-E27A-0A7B-B0D9E18C3C91}"/>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32708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7EFC1-15BC-EC9B-B799-0C70D73FD2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71773D8-078A-A44A-3C93-4E05E90EEE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C09724D-2478-0E28-D0B4-B6FF4B2F55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FE550A-35C8-158B-E981-66BF2A24877D}"/>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6" name="Footer Placeholder 5">
            <a:extLst>
              <a:ext uri="{FF2B5EF4-FFF2-40B4-BE49-F238E27FC236}">
                <a16:creationId xmlns:a16="http://schemas.microsoft.com/office/drawing/2014/main" id="{DAC79842-7BF8-0611-DBB9-D3D009ADD6B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9E394DB-F3D6-7C2A-F368-FA883A34ECEC}"/>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2806995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9FB6B-1AFB-A97D-51F6-19C11D3FE1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C5E2025-3CF4-F70D-6727-C2A8E55C1B8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0BB2EF4-85AE-1A29-EED9-A10222B940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2DEBD3-A491-9BC7-06F6-33030B7C2DE8}"/>
              </a:ext>
            </a:extLst>
          </p:cNvPr>
          <p:cNvSpPr>
            <a:spLocks noGrp="1"/>
          </p:cNvSpPr>
          <p:nvPr>
            <p:ph type="dt" sz="half" idx="10"/>
          </p:nvPr>
        </p:nvSpPr>
        <p:spPr/>
        <p:txBody>
          <a:bodyPr/>
          <a:lstStyle/>
          <a:p>
            <a:fld id="{69F310A7-8612-40D1-8EC9-E3D75FBBE277}" type="datetimeFigureOut">
              <a:rPr lang="en-IN" smtClean="0"/>
              <a:t>22-08-2025</a:t>
            </a:fld>
            <a:endParaRPr lang="en-IN"/>
          </a:p>
        </p:txBody>
      </p:sp>
      <p:sp>
        <p:nvSpPr>
          <p:cNvPr id="6" name="Footer Placeholder 5">
            <a:extLst>
              <a:ext uri="{FF2B5EF4-FFF2-40B4-BE49-F238E27FC236}">
                <a16:creationId xmlns:a16="http://schemas.microsoft.com/office/drawing/2014/main" id="{0D35D893-F864-2B83-9545-87EC1ACA26B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E841E8C-5760-6976-DC49-869D8B6C0CD8}"/>
              </a:ext>
            </a:extLst>
          </p:cNvPr>
          <p:cNvSpPr>
            <a:spLocks noGrp="1"/>
          </p:cNvSpPr>
          <p:nvPr>
            <p:ph type="sldNum" sz="quarter" idx="12"/>
          </p:nvPr>
        </p:nvSpPr>
        <p:spPr/>
        <p:txBody>
          <a:bodyPr/>
          <a:lstStyle/>
          <a:p>
            <a:fld id="{C0350D87-BADF-4CCC-B576-A2D0542F27DC}" type="slidenum">
              <a:rPr lang="en-IN" smtClean="0"/>
              <a:t>‹#›</a:t>
            </a:fld>
            <a:endParaRPr lang="en-IN"/>
          </a:p>
        </p:txBody>
      </p:sp>
    </p:spTree>
    <p:extLst>
      <p:ext uri="{BB962C8B-B14F-4D97-AF65-F5344CB8AC3E}">
        <p14:creationId xmlns:p14="http://schemas.microsoft.com/office/powerpoint/2010/main" val="1945529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A192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93EFFB-400B-F61A-1FF0-42532313C1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IN" dirty="0"/>
          </a:p>
        </p:txBody>
      </p:sp>
      <p:sp>
        <p:nvSpPr>
          <p:cNvPr id="3" name="Text Placeholder 2">
            <a:extLst>
              <a:ext uri="{FF2B5EF4-FFF2-40B4-BE49-F238E27FC236}">
                <a16:creationId xmlns:a16="http://schemas.microsoft.com/office/drawing/2014/main" id="{4C036343-FD0A-87EB-5A7B-F406D19317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a:extLst>
              <a:ext uri="{FF2B5EF4-FFF2-40B4-BE49-F238E27FC236}">
                <a16:creationId xmlns:a16="http://schemas.microsoft.com/office/drawing/2014/main" id="{0BCA6E9C-6A9E-323B-37BD-8046EAD202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F310A7-8612-40D1-8EC9-E3D75FBBE277}" type="datetimeFigureOut">
              <a:rPr lang="en-IN" smtClean="0"/>
              <a:t>22-08-2025</a:t>
            </a:fld>
            <a:endParaRPr lang="en-IN"/>
          </a:p>
        </p:txBody>
      </p:sp>
      <p:sp>
        <p:nvSpPr>
          <p:cNvPr id="5" name="Footer Placeholder 4">
            <a:extLst>
              <a:ext uri="{FF2B5EF4-FFF2-40B4-BE49-F238E27FC236}">
                <a16:creationId xmlns:a16="http://schemas.microsoft.com/office/drawing/2014/main" id="{16B766EB-9F0D-BA5B-C9CE-D866A6EE35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8C4814E-ABDD-069D-1DBD-E873DC2145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350D87-BADF-4CCC-B576-A2D0542F27DC}" type="slidenum">
              <a:rPr lang="en-IN" smtClean="0"/>
              <a:t>‹#›</a:t>
            </a:fld>
            <a:endParaRPr lang="en-IN"/>
          </a:p>
        </p:txBody>
      </p:sp>
      <p:pic>
        <p:nvPicPr>
          <p:cNvPr id="8" name="Picture 7">
            <a:extLst>
              <a:ext uri="{FF2B5EF4-FFF2-40B4-BE49-F238E27FC236}">
                <a16:creationId xmlns:a16="http://schemas.microsoft.com/office/drawing/2014/main" id="{4A5D0D23-B9FE-FFBB-DFC0-9C63AAD7E542}"/>
              </a:ext>
            </a:extLst>
          </p:cNvPr>
          <p:cNvPicPr>
            <a:picLocks noChangeAspect="1"/>
          </p:cNvPicPr>
          <p:nvPr userDrawn="1"/>
        </p:nvPicPr>
        <p:blipFill>
          <a:blip r:embed="rId13">
            <a:alphaModFix amt="20000"/>
            <a:extLst>
              <a:ext uri="{28A0092B-C50C-407E-A947-70E740481C1C}">
                <a14:useLocalDpi xmlns:a14="http://schemas.microsoft.com/office/drawing/2010/main" val="0"/>
              </a:ext>
            </a:extLst>
          </a:blip>
          <a:stretch>
            <a:fillRect/>
          </a:stretch>
        </p:blipFill>
        <p:spPr>
          <a:xfrm>
            <a:off x="29735" y="0"/>
            <a:ext cx="12192000" cy="6858000"/>
          </a:xfrm>
          <a:prstGeom prst="rect">
            <a:avLst/>
          </a:prstGeom>
        </p:spPr>
      </p:pic>
      <p:pic>
        <p:nvPicPr>
          <p:cNvPr id="10" name="Picture 9">
            <a:extLst>
              <a:ext uri="{FF2B5EF4-FFF2-40B4-BE49-F238E27FC236}">
                <a16:creationId xmlns:a16="http://schemas.microsoft.com/office/drawing/2014/main" id="{E27EAE0C-7AEC-AB3E-4977-2794FC9E0684}"/>
              </a:ext>
            </a:extLst>
          </p:cNvPr>
          <p:cNvPicPr>
            <a:picLocks noChangeAspect="1"/>
          </p:cNvPicPr>
          <p:nvPr userDrawn="1"/>
        </p:nvPicPr>
        <p:blipFill>
          <a:blip r:embed="rId14">
            <a:alphaModFix amt="35000"/>
            <a:extLst>
              <a:ext uri="{28A0092B-C50C-407E-A947-70E740481C1C}">
                <a14:useLocalDpi xmlns:a14="http://schemas.microsoft.com/office/drawing/2010/main" val="0"/>
              </a:ext>
            </a:extLst>
          </a:blip>
          <a:stretch>
            <a:fillRect/>
          </a:stretch>
        </p:blipFill>
        <p:spPr>
          <a:xfrm flipH="1">
            <a:off x="29735" y="6005085"/>
            <a:ext cx="702530" cy="702530"/>
          </a:xfrm>
          <a:prstGeom prst="rect">
            <a:avLst/>
          </a:prstGeom>
        </p:spPr>
      </p:pic>
    </p:spTree>
    <p:extLst>
      <p:ext uri="{BB962C8B-B14F-4D97-AF65-F5344CB8AC3E}">
        <p14:creationId xmlns:p14="http://schemas.microsoft.com/office/powerpoint/2010/main" val="1624354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64FFDA"/>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CCD6F6"/>
          </a:solidFill>
          <a:latin typeface="Sylfaen" panose="010A050205030603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4.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microsoft.com/en-us/security/security-insider/threat-landscape/microsoft-digital-defense-report-2024" TargetMode="External"/><Relationship Id="rId2" Type="http://schemas.openxmlformats.org/officeDocument/2006/relationships/hyperlink" Target="https://www.microsoft.com/en-us/security/security-insider/threat-landscape/microsoft-digital-defense-report-2023" TargetMode="External"/><Relationship Id="rId1" Type="http://schemas.openxmlformats.org/officeDocument/2006/relationships/slideLayout" Target="../slideLayouts/slideLayout2.xml"/><Relationship Id="rId6" Type="http://schemas.openxmlformats.org/officeDocument/2006/relationships/hyperlink" Target="https://www.wired.com/story/machine-learning-makes-it-easy-to-fool-ai-image-recognition/" TargetMode="External"/><Relationship Id="rId5" Type="http://schemas.openxmlformats.org/officeDocument/2006/relationships/hyperlink" Target="https://atlas.mitre.org/" TargetMode="External"/><Relationship Id="rId4" Type="http://schemas.openxmlformats.org/officeDocument/2006/relationships/hyperlink" Target="https://www.tenable.com/blog/beyond-cvss-why-organizations-need-vpr-for-vulnerability-prioritization"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370DD9EB-5254-C8F4-33E1-306E71FA60A0}"/>
              </a:ext>
            </a:extLst>
          </p:cNvPr>
          <p:cNvSpPr txBox="1">
            <a:spLocks/>
          </p:cNvSpPr>
          <p:nvPr/>
        </p:nvSpPr>
        <p:spPr>
          <a:xfrm>
            <a:off x="1676400" y="375443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rgbClr val="CCD6F6"/>
                </a:solidFill>
                <a:latin typeface="Sylfaen" panose="010A0502050306030303" pitchFamily="18"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IN" dirty="0"/>
          </a:p>
        </p:txBody>
      </p:sp>
      <p:sp>
        <p:nvSpPr>
          <p:cNvPr id="7" name="Subtitle 2">
            <a:extLst>
              <a:ext uri="{FF2B5EF4-FFF2-40B4-BE49-F238E27FC236}">
                <a16:creationId xmlns:a16="http://schemas.microsoft.com/office/drawing/2014/main" id="{516F177E-2309-24E7-F61D-E4314DF1ED47}"/>
              </a:ext>
            </a:extLst>
          </p:cNvPr>
          <p:cNvSpPr>
            <a:spLocks noGrp="1"/>
          </p:cNvSpPr>
          <p:nvPr>
            <p:ph type="subTitle" idx="1"/>
          </p:nvPr>
        </p:nvSpPr>
        <p:spPr>
          <a:xfrm>
            <a:off x="1477297" y="3429000"/>
            <a:ext cx="9542206" cy="2647335"/>
          </a:xfrm>
        </p:spPr>
        <p:txBody>
          <a:bodyPr>
            <a:normAutofit lnSpcReduction="10000"/>
          </a:bodyPr>
          <a:lstStyle/>
          <a:p>
            <a:r>
              <a:rPr lang="en-IN" sz="4000" dirty="0"/>
              <a:t>A Collaborative Event by :</a:t>
            </a:r>
          </a:p>
          <a:p>
            <a:r>
              <a:rPr lang="en-IN" sz="4000" b="1" dirty="0">
                <a:solidFill>
                  <a:schemeClr val="accent1">
                    <a:lumMod val="75000"/>
                  </a:schemeClr>
                </a:solidFill>
              </a:rPr>
              <a:t>Aegis</a:t>
            </a:r>
            <a:r>
              <a:rPr lang="en-IN" sz="4000" b="1" dirty="0"/>
              <a:t>  &amp;  </a:t>
            </a:r>
            <a:r>
              <a:rPr lang="en-IN" sz="4000" b="1" dirty="0">
                <a:solidFill>
                  <a:srgbClr val="00B050"/>
                </a:solidFill>
              </a:rPr>
              <a:t>Gnosvia</a:t>
            </a:r>
          </a:p>
          <a:p>
            <a:r>
              <a:rPr lang="en-IN" sz="4000" b="1" dirty="0">
                <a:solidFill>
                  <a:srgbClr val="B042D6"/>
                </a:solidFill>
              </a:rPr>
              <a:t>Programmers’ Paradise Technical Society</a:t>
            </a:r>
          </a:p>
          <a:p>
            <a:r>
              <a:rPr lang="en-IN" sz="4000" dirty="0"/>
              <a:t>August 23 , 2025</a:t>
            </a:r>
          </a:p>
          <a:p>
            <a:endParaRPr lang="en-IN" dirty="0"/>
          </a:p>
        </p:txBody>
      </p:sp>
      <p:pic>
        <p:nvPicPr>
          <p:cNvPr id="9" name="Picture 8">
            <a:extLst>
              <a:ext uri="{FF2B5EF4-FFF2-40B4-BE49-F238E27FC236}">
                <a16:creationId xmlns:a16="http://schemas.microsoft.com/office/drawing/2014/main" id="{564F926A-7617-B899-6D2A-645BB3709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8803" y="239405"/>
            <a:ext cx="1354394" cy="1354394"/>
          </a:xfrm>
          <a:prstGeom prst="rect">
            <a:avLst/>
          </a:prstGeom>
        </p:spPr>
      </p:pic>
      <p:pic>
        <p:nvPicPr>
          <p:cNvPr id="11" name="Picture 10">
            <a:extLst>
              <a:ext uri="{FF2B5EF4-FFF2-40B4-BE49-F238E27FC236}">
                <a16:creationId xmlns:a16="http://schemas.microsoft.com/office/drawing/2014/main" id="{52FDCAE8-6131-02C1-B355-CD814E1D63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0667" y="1571931"/>
            <a:ext cx="1354394" cy="1354394"/>
          </a:xfrm>
          <a:prstGeom prst="rect">
            <a:avLst/>
          </a:prstGeom>
        </p:spPr>
      </p:pic>
      <p:pic>
        <p:nvPicPr>
          <p:cNvPr id="3" name="Picture 2">
            <a:extLst>
              <a:ext uri="{FF2B5EF4-FFF2-40B4-BE49-F238E27FC236}">
                <a16:creationId xmlns:a16="http://schemas.microsoft.com/office/drawing/2014/main" id="{0E1C0E0E-F2B1-9007-2779-BC830E54F2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6915" y="1593799"/>
            <a:ext cx="1354394" cy="1354394"/>
          </a:xfrm>
          <a:prstGeom prst="rect">
            <a:avLst/>
          </a:prstGeom>
        </p:spPr>
      </p:pic>
      <p:pic>
        <p:nvPicPr>
          <p:cNvPr id="6" name="Picture 5">
            <a:extLst>
              <a:ext uri="{FF2B5EF4-FFF2-40B4-BE49-F238E27FC236}">
                <a16:creationId xmlns:a16="http://schemas.microsoft.com/office/drawing/2014/main" id="{4C86DA9D-D91F-C01F-D91B-794B36AC3BA4}"/>
              </a:ext>
            </a:extLst>
          </p:cNvPr>
          <p:cNvPicPr>
            <a:picLocks noChangeAspect="1"/>
          </p:cNvPicPr>
          <p:nvPr/>
        </p:nvPicPr>
        <p:blipFill>
          <a:blip r:embed="rId4">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2274957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B8DA30-840E-17AE-97DD-007044686F8C}"/>
              </a:ext>
            </a:extLst>
          </p:cNvPr>
          <p:cNvSpPr/>
          <p:nvPr/>
        </p:nvSpPr>
        <p:spPr>
          <a:xfrm>
            <a:off x="2630132" y="1624672"/>
            <a:ext cx="7150682" cy="923330"/>
          </a:xfrm>
          <a:prstGeom prst="rect">
            <a:avLst/>
          </a:prstGeom>
          <a:noFill/>
          <a:ln w="28575">
            <a:solidFill>
              <a:schemeClr val="bg1"/>
            </a:solidFill>
            <a:prstDash val="dash"/>
          </a:ln>
        </p:spPr>
        <p:txBody>
          <a:bodyPr wrap="square" lIns="91440" tIns="45720" rIns="91440" bIns="45720">
            <a:spAutoFit/>
          </a:bodyPr>
          <a:lstStyle/>
          <a:p>
            <a:pPr algn="ctr"/>
            <a:r>
              <a:rPr lang="en-US" sz="5400" b="0" cap="none" spc="0" dirty="0">
                <a:ln w="0"/>
                <a:solidFill>
                  <a:srgbClr val="64FFDA"/>
                </a:solidFill>
                <a:effectLst>
                  <a:reflection blurRad="6350" stA="53000" endA="300" endPos="35500" dir="5400000" sy="-90000" algn="bl" rotWithShape="0"/>
                </a:effectLst>
              </a:rPr>
              <a:t>ZERO-DAY ATTACK ?</a:t>
            </a:r>
          </a:p>
        </p:txBody>
      </p:sp>
      <p:pic>
        <p:nvPicPr>
          <p:cNvPr id="5" name="Picture 4">
            <a:extLst>
              <a:ext uri="{FF2B5EF4-FFF2-40B4-BE49-F238E27FC236}">
                <a16:creationId xmlns:a16="http://schemas.microsoft.com/office/drawing/2014/main" id="{191E17A6-E8BD-CD60-57B6-9330052561A2}"/>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1586649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30F75-7101-D78B-EDF1-E6E6ADEA48C1}"/>
              </a:ext>
            </a:extLst>
          </p:cNvPr>
          <p:cNvSpPr>
            <a:spLocks noGrp="1"/>
          </p:cNvSpPr>
          <p:nvPr>
            <p:ph type="title"/>
          </p:nvPr>
        </p:nvSpPr>
        <p:spPr/>
        <p:txBody>
          <a:bodyPr/>
          <a:lstStyle/>
          <a:p>
            <a:r>
              <a:rPr lang="en-IN" dirty="0"/>
              <a:t>Case III: The SolarWinds (SUNBURST) Attack (2020)</a:t>
            </a:r>
          </a:p>
        </p:txBody>
      </p:sp>
      <p:sp>
        <p:nvSpPr>
          <p:cNvPr id="3" name="Content Placeholder 2">
            <a:extLst>
              <a:ext uri="{FF2B5EF4-FFF2-40B4-BE49-F238E27FC236}">
                <a16:creationId xmlns:a16="http://schemas.microsoft.com/office/drawing/2014/main" id="{AD1C511E-BE0D-1576-4D6C-8BB79E27E7F3}"/>
              </a:ext>
            </a:extLst>
          </p:cNvPr>
          <p:cNvSpPr>
            <a:spLocks noGrp="1"/>
          </p:cNvSpPr>
          <p:nvPr>
            <p:ph idx="1"/>
          </p:nvPr>
        </p:nvSpPr>
        <p:spPr/>
        <p:txBody>
          <a:bodyPr>
            <a:normAutofit fontScale="92500"/>
          </a:bodyPr>
          <a:lstStyle/>
          <a:p>
            <a:r>
              <a:rPr lang="en-US" dirty="0"/>
              <a:t>Russian state-sponsored hackers compromised the software supply chain of a major IT management company, SolarWinds.</a:t>
            </a:r>
          </a:p>
          <a:p>
            <a:endParaRPr lang="en-US" dirty="0"/>
          </a:p>
          <a:p>
            <a:r>
              <a:rPr lang="en-US" dirty="0"/>
              <a:t>This attack was incredibly </a:t>
            </a:r>
            <a:r>
              <a:rPr lang="en-US" b="1" dirty="0"/>
              <a:t>sophisticated</a:t>
            </a:r>
            <a:r>
              <a:rPr lang="en-US" dirty="0"/>
              <a:t>. Instead of attacking their targets directly, the hackers injected malicious code into the legitimate software updates for SolarWinds' Orion product. This meant that thousands of organizations, including parts of the US government, unknowingly installed the malware themselves as part of a trusted update. The malware was stealthy, remained dormant for weeks, and used novel techniques to hide its communications, making it nearly impossible for traditional signature-based tools to detect.</a:t>
            </a:r>
            <a:endParaRPr lang="en-IN" dirty="0"/>
          </a:p>
        </p:txBody>
      </p:sp>
      <p:pic>
        <p:nvPicPr>
          <p:cNvPr id="4" name="Picture 3">
            <a:extLst>
              <a:ext uri="{FF2B5EF4-FFF2-40B4-BE49-F238E27FC236}">
                <a16:creationId xmlns:a16="http://schemas.microsoft.com/office/drawing/2014/main" id="{460A8933-506A-59A8-2F4C-283BFA29092B}"/>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118232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41440-364B-725C-85F5-D8E352795E72}"/>
              </a:ext>
            </a:extLst>
          </p:cNvPr>
          <p:cNvSpPr>
            <a:spLocks noGrp="1"/>
          </p:cNvSpPr>
          <p:nvPr>
            <p:ph type="title"/>
          </p:nvPr>
        </p:nvSpPr>
        <p:spPr/>
        <p:txBody>
          <a:bodyPr/>
          <a:lstStyle/>
          <a:p>
            <a:r>
              <a:rPr lang="en-IN" dirty="0"/>
              <a:t>Case IV: AI powered phishing , The Voice Deepfake Heist (2019)</a:t>
            </a:r>
          </a:p>
        </p:txBody>
      </p:sp>
      <p:sp>
        <p:nvSpPr>
          <p:cNvPr id="3" name="Content Placeholder 2">
            <a:extLst>
              <a:ext uri="{FF2B5EF4-FFF2-40B4-BE49-F238E27FC236}">
                <a16:creationId xmlns:a16="http://schemas.microsoft.com/office/drawing/2014/main" id="{29C81056-6630-C301-7612-0DCA34F6CF3B}"/>
              </a:ext>
            </a:extLst>
          </p:cNvPr>
          <p:cNvSpPr>
            <a:spLocks noGrp="1"/>
          </p:cNvSpPr>
          <p:nvPr>
            <p:ph idx="1"/>
          </p:nvPr>
        </p:nvSpPr>
        <p:spPr/>
        <p:txBody>
          <a:bodyPr/>
          <a:lstStyle/>
          <a:p>
            <a:r>
              <a:rPr lang="en-US" dirty="0"/>
              <a:t>The CEO of a UK-based energy firm received a phone call from someone who sounded </a:t>
            </a:r>
            <a:r>
              <a:rPr lang="en-US" i="1" dirty="0"/>
              <a:t>exactly like</a:t>
            </a:r>
            <a:r>
              <a:rPr lang="en-US" dirty="0"/>
              <a:t> his boss, the CEO of the parent company in Germany. The voice clone urgently requested he transfer €220,000 to a Hungarian supplier, which he did. This was one of the first major, publicly reported crimes using </a:t>
            </a:r>
            <a:r>
              <a:rPr lang="en-US" b="1" dirty="0"/>
              <a:t>AI-generated voice deepfakes</a:t>
            </a:r>
            <a:r>
              <a:rPr lang="en-US" dirty="0"/>
              <a:t>.</a:t>
            </a:r>
            <a:endParaRPr lang="en-IN" dirty="0"/>
          </a:p>
        </p:txBody>
      </p:sp>
      <p:pic>
        <p:nvPicPr>
          <p:cNvPr id="4" name="Picture 3">
            <a:extLst>
              <a:ext uri="{FF2B5EF4-FFF2-40B4-BE49-F238E27FC236}">
                <a16:creationId xmlns:a16="http://schemas.microsoft.com/office/drawing/2014/main" id="{5833798B-1EEA-F46B-A63B-57260AF816AF}"/>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86167"/>
            <a:ext cx="673509" cy="673509"/>
          </a:xfrm>
          <a:prstGeom prst="rect">
            <a:avLst/>
          </a:prstGeom>
        </p:spPr>
      </p:pic>
    </p:spTree>
    <p:extLst>
      <p:ext uri="{BB962C8B-B14F-4D97-AF65-F5344CB8AC3E}">
        <p14:creationId xmlns:p14="http://schemas.microsoft.com/office/powerpoint/2010/main" val="647623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381E2A-3B82-8889-26A6-2E193E8FAF78}"/>
              </a:ext>
            </a:extLst>
          </p:cNvPr>
          <p:cNvSpPr>
            <a:spLocks noGrp="1"/>
          </p:cNvSpPr>
          <p:nvPr>
            <p:ph idx="1"/>
          </p:nvPr>
        </p:nvSpPr>
        <p:spPr/>
        <p:txBody>
          <a:bodyPr/>
          <a:lstStyle/>
          <a:p>
            <a:pPr marL="0" indent="0">
              <a:buNone/>
            </a:pPr>
            <a:r>
              <a:rPr lang="en-IN" dirty="0"/>
              <a:t>The Human Bottleneck: </a:t>
            </a:r>
          </a:p>
          <a:p>
            <a:endParaRPr lang="en-IN" dirty="0"/>
          </a:p>
          <a:p>
            <a:r>
              <a:rPr lang="en-IN" dirty="0"/>
              <a:t>Analyst Burnout &amp; Alert Fatigue</a:t>
            </a:r>
          </a:p>
          <a:p>
            <a:endParaRPr lang="en-IN" dirty="0"/>
          </a:p>
          <a:p>
            <a:r>
              <a:rPr lang="en-IN" dirty="0"/>
              <a:t>Critical Threats Missed in the Nosie</a:t>
            </a:r>
          </a:p>
          <a:p>
            <a:endParaRPr lang="en-IN" dirty="0"/>
          </a:p>
          <a:p>
            <a:r>
              <a:rPr lang="en-IN" dirty="0"/>
              <a:t>A Reactive Posture: Always One Step Behind</a:t>
            </a:r>
          </a:p>
        </p:txBody>
      </p:sp>
      <p:pic>
        <p:nvPicPr>
          <p:cNvPr id="4" name="Picture 3">
            <a:extLst>
              <a:ext uri="{FF2B5EF4-FFF2-40B4-BE49-F238E27FC236}">
                <a16:creationId xmlns:a16="http://schemas.microsoft.com/office/drawing/2014/main" id="{1732705F-F990-779A-5A52-4C16A7B0BBE5}"/>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4062126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232D3-AA88-E5A4-E668-6DC0ECC2DD68}"/>
              </a:ext>
            </a:extLst>
          </p:cNvPr>
          <p:cNvSpPr>
            <a:spLocks noGrp="1"/>
          </p:cNvSpPr>
          <p:nvPr>
            <p:ph type="title"/>
          </p:nvPr>
        </p:nvSpPr>
        <p:spPr/>
        <p:txBody>
          <a:bodyPr/>
          <a:lstStyle/>
          <a:p>
            <a:r>
              <a:rPr lang="en-IN" dirty="0"/>
              <a:t>Case V: The Equifax Data Breach (2017)</a:t>
            </a:r>
          </a:p>
        </p:txBody>
      </p:sp>
      <p:sp>
        <p:nvSpPr>
          <p:cNvPr id="3" name="Content Placeholder 2">
            <a:extLst>
              <a:ext uri="{FF2B5EF4-FFF2-40B4-BE49-F238E27FC236}">
                <a16:creationId xmlns:a16="http://schemas.microsoft.com/office/drawing/2014/main" id="{6A37BFA4-0F88-ADA6-EAB4-558CF1EEF909}"/>
              </a:ext>
            </a:extLst>
          </p:cNvPr>
          <p:cNvSpPr>
            <a:spLocks noGrp="1"/>
          </p:cNvSpPr>
          <p:nvPr>
            <p:ph idx="1"/>
          </p:nvPr>
        </p:nvSpPr>
        <p:spPr/>
        <p:txBody>
          <a:bodyPr/>
          <a:lstStyle/>
          <a:p>
            <a:r>
              <a:rPr lang="en-US" dirty="0"/>
              <a:t>The 2017 Equifax breach, which exposed the personal data of over 147 million people, is a definitive case study of a catastrophic failure caused by a human bottleneck.</a:t>
            </a:r>
          </a:p>
          <a:p>
            <a:r>
              <a:rPr lang="en-US" dirty="0"/>
              <a:t>In March 2017, a critical vulnerability was discovered in a web application framework called Apache Struts, which Equifax used. A patch was immediately available. The security team was notified and instructed to apply the patch within 48 hours.</a:t>
            </a:r>
          </a:p>
          <a:p>
            <a:endParaRPr lang="en-US" dirty="0"/>
          </a:p>
          <a:p>
            <a:endParaRPr lang="en-IN" dirty="0"/>
          </a:p>
        </p:txBody>
      </p:sp>
      <p:pic>
        <p:nvPicPr>
          <p:cNvPr id="4" name="Picture 3">
            <a:extLst>
              <a:ext uri="{FF2B5EF4-FFF2-40B4-BE49-F238E27FC236}">
                <a16:creationId xmlns:a16="http://schemas.microsoft.com/office/drawing/2014/main" id="{6562A03B-5DCE-4516-8CAB-B532D4BC5080}"/>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86167"/>
            <a:ext cx="673509" cy="673509"/>
          </a:xfrm>
          <a:prstGeom prst="rect">
            <a:avLst/>
          </a:prstGeom>
        </p:spPr>
      </p:pic>
    </p:spTree>
    <p:extLst>
      <p:ext uri="{BB962C8B-B14F-4D97-AF65-F5344CB8AC3E}">
        <p14:creationId xmlns:p14="http://schemas.microsoft.com/office/powerpoint/2010/main" val="2724455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5CDD80-B8CA-3C74-AD3E-276BBE83F74D}"/>
              </a:ext>
            </a:extLst>
          </p:cNvPr>
          <p:cNvSpPr>
            <a:spLocks noGrp="1"/>
          </p:cNvSpPr>
          <p:nvPr>
            <p:ph idx="1"/>
          </p:nvPr>
        </p:nvSpPr>
        <p:spPr>
          <a:xfrm>
            <a:off x="838200" y="277792"/>
            <a:ext cx="10515600" cy="5899171"/>
          </a:xfrm>
        </p:spPr>
        <p:txBody>
          <a:bodyPr/>
          <a:lstStyle/>
          <a:p>
            <a:r>
              <a:rPr lang="en-US" dirty="0"/>
              <a:t>The instruction was not followed correctly. An internal scan to find vulnerable systems failed to identify the specific server, leaving it unpatched. This initial failure in human process left the door wide open for hackers, who gained access in May.</a:t>
            </a:r>
          </a:p>
          <a:p>
            <a:r>
              <a:rPr lang="en-US" dirty="0"/>
              <a:t>The breach continued undetected for 76 days. The most critical failure was a security tool designed to inspect network traffic. This tool </a:t>
            </a:r>
            <a:r>
              <a:rPr lang="en-US" b="1" dirty="0"/>
              <a:t>should have detected</a:t>
            </a:r>
            <a:r>
              <a:rPr lang="en-US" dirty="0"/>
              <a:t> the hackers exfiltrating data, but it couldn't because a single security certificate had been expired for </a:t>
            </a:r>
            <a:r>
              <a:rPr lang="en-US" b="1" dirty="0"/>
              <a:t>10 months</a:t>
            </a:r>
            <a:r>
              <a:rPr lang="en-US" dirty="0"/>
              <a:t>. The renewal of this certificate was a routine human task that was overlooked. Because of this one missed task, the automated security system was blind, and </a:t>
            </a:r>
            <a:r>
              <a:rPr lang="en-US" b="1" dirty="0"/>
              <a:t>no human analyst ever saw the alerts</a:t>
            </a:r>
            <a:r>
              <a:rPr lang="en-US" dirty="0"/>
              <a:t> that would have stopped the breach.</a:t>
            </a:r>
            <a:endParaRPr lang="en-IN" dirty="0"/>
          </a:p>
        </p:txBody>
      </p:sp>
      <p:pic>
        <p:nvPicPr>
          <p:cNvPr id="4" name="Picture 3">
            <a:extLst>
              <a:ext uri="{FF2B5EF4-FFF2-40B4-BE49-F238E27FC236}">
                <a16:creationId xmlns:a16="http://schemas.microsoft.com/office/drawing/2014/main" id="{75458D13-5B68-CC4D-F7B6-78699F344FB3}"/>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348051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C21F2A5-1462-A3CB-6957-42A099600BE0}"/>
              </a:ext>
            </a:extLst>
          </p:cNvPr>
          <p:cNvSpPr/>
          <p:nvPr/>
        </p:nvSpPr>
        <p:spPr>
          <a:xfrm>
            <a:off x="817091" y="1289005"/>
            <a:ext cx="10814178" cy="1200329"/>
          </a:xfrm>
          <a:prstGeom prst="rect">
            <a:avLst/>
          </a:prstGeom>
          <a:noFill/>
        </p:spPr>
        <p:txBody>
          <a:bodyPr wrap="none" lIns="91440" tIns="45720" rIns="91440" bIns="45720">
            <a:spAutoFit/>
          </a:bodyPr>
          <a:lstStyle/>
          <a:p>
            <a:pPr algn="ctr"/>
            <a:r>
              <a:rPr 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Verdana" panose="020B0604030504040204" pitchFamily="34" charset="0"/>
                <a:ea typeface="Verdana" panose="020B0604030504040204" pitchFamily="34" charset="0"/>
              </a:rPr>
              <a:t>HOW CAN WE FIGHT AN AUTOMATED </a:t>
            </a:r>
          </a:p>
          <a:p>
            <a:pPr algn="ctr"/>
            <a:r>
              <a:rPr 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Verdana" panose="020B0604030504040204" pitchFamily="34" charset="0"/>
                <a:ea typeface="Verdana" panose="020B0604030504040204" pitchFamily="34" charset="0"/>
              </a:rPr>
              <a:t>ADVERSARY WITH A MANUAL DEFENSE ?</a:t>
            </a:r>
          </a:p>
        </p:txBody>
      </p:sp>
      <p:pic>
        <p:nvPicPr>
          <p:cNvPr id="5" name="Picture 4">
            <a:extLst>
              <a:ext uri="{FF2B5EF4-FFF2-40B4-BE49-F238E27FC236}">
                <a16:creationId xmlns:a16="http://schemas.microsoft.com/office/drawing/2014/main" id="{33D35D51-6515-EBDA-C723-610651CE46D4}"/>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38988577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661C54-CBAA-1608-5823-A454E92D46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6730F7-0C61-5096-7FCE-350126F610A8}"/>
              </a:ext>
            </a:extLst>
          </p:cNvPr>
          <p:cNvSpPr>
            <a:spLocks noGrp="1"/>
          </p:cNvSpPr>
          <p:nvPr>
            <p:ph type="ctrTitle"/>
          </p:nvPr>
        </p:nvSpPr>
        <p:spPr>
          <a:xfrm>
            <a:off x="1524000" y="1301771"/>
            <a:ext cx="9144000" cy="2387600"/>
          </a:xfrm>
        </p:spPr>
        <p:txBody>
          <a:bodyPr>
            <a:normAutofit/>
          </a:bodyPr>
          <a:lstStyle/>
          <a:p>
            <a:r>
              <a:rPr lang="en-IN" dirty="0"/>
              <a:t>The New Battlefield</a:t>
            </a:r>
          </a:p>
        </p:txBody>
      </p:sp>
      <p:pic>
        <p:nvPicPr>
          <p:cNvPr id="3" name="Picture 2">
            <a:extLst>
              <a:ext uri="{FF2B5EF4-FFF2-40B4-BE49-F238E27FC236}">
                <a16:creationId xmlns:a16="http://schemas.microsoft.com/office/drawing/2014/main" id="{3FB6277E-5B3A-CCB2-C892-42149A7273FB}"/>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2453554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A8D8F-BCFA-1FC4-F8F1-469E9B7DE9F5}"/>
              </a:ext>
            </a:extLst>
          </p:cNvPr>
          <p:cNvSpPr>
            <a:spLocks noGrp="1"/>
          </p:cNvSpPr>
          <p:nvPr>
            <p:ph type="title"/>
          </p:nvPr>
        </p:nvSpPr>
        <p:spPr/>
        <p:txBody>
          <a:bodyPr/>
          <a:lstStyle/>
          <a:p>
            <a:r>
              <a:rPr lang="en-IN" dirty="0"/>
              <a:t>A Game of Wits: Attacker vs Defender</a:t>
            </a:r>
          </a:p>
        </p:txBody>
      </p:sp>
      <p:graphicFrame>
        <p:nvGraphicFramePr>
          <p:cNvPr id="4" name="Content Placeholder 3">
            <a:extLst>
              <a:ext uri="{FF2B5EF4-FFF2-40B4-BE49-F238E27FC236}">
                <a16:creationId xmlns:a16="http://schemas.microsoft.com/office/drawing/2014/main" id="{F383AFA9-E9A9-13DE-A687-E7BD7AC32979}"/>
              </a:ext>
            </a:extLst>
          </p:cNvPr>
          <p:cNvGraphicFramePr>
            <a:graphicFrameLocks noGrp="1"/>
          </p:cNvGraphicFramePr>
          <p:nvPr>
            <p:ph idx="1"/>
            <p:extLst>
              <p:ext uri="{D42A27DB-BD31-4B8C-83A1-F6EECF244321}">
                <p14:modId xmlns:p14="http://schemas.microsoft.com/office/powerpoint/2010/main" val="3993969443"/>
              </p:ext>
            </p:extLst>
          </p:nvPr>
        </p:nvGraphicFramePr>
        <p:xfrm>
          <a:off x="838200" y="1825625"/>
          <a:ext cx="10515600" cy="3811245"/>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420614540"/>
                    </a:ext>
                  </a:extLst>
                </a:gridCol>
                <a:gridCol w="5257800">
                  <a:extLst>
                    <a:ext uri="{9D8B030D-6E8A-4147-A177-3AD203B41FA5}">
                      <a16:colId xmlns:a16="http://schemas.microsoft.com/office/drawing/2014/main" val="841501923"/>
                    </a:ext>
                  </a:extLst>
                </a:gridCol>
              </a:tblGrid>
              <a:tr h="762249">
                <a:tc>
                  <a:txBody>
                    <a:bodyPr/>
                    <a:lstStyle/>
                    <a:p>
                      <a:r>
                        <a:rPr lang="en-IN" dirty="0">
                          <a:solidFill>
                            <a:schemeClr val="bg1"/>
                          </a:solidFill>
                        </a:rPr>
                        <a:t>Defender</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IN" dirty="0">
                          <a:solidFill>
                            <a:schemeClr val="bg1"/>
                          </a:solidFill>
                        </a:rPr>
                        <a:t>Attacker</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41244505"/>
                  </a:ext>
                </a:extLst>
              </a:tr>
              <a:tr h="762249">
                <a:tc>
                  <a:txBody>
                    <a:bodyPr/>
                    <a:lstStyle/>
                    <a:p>
                      <a:r>
                        <a:rPr lang="en-IN" dirty="0">
                          <a:solidFill>
                            <a:schemeClr val="bg1"/>
                          </a:solidFill>
                        </a:rPr>
                        <a:t>Reactive Posture</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IN" dirty="0">
                          <a:solidFill>
                            <a:schemeClr val="bg1"/>
                          </a:solidFill>
                        </a:rPr>
                        <a:t>Proactive &amp; Persistent</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239677439"/>
                  </a:ext>
                </a:extLst>
              </a:tr>
              <a:tr h="762249">
                <a:tc>
                  <a:txBody>
                    <a:bodyPr/>
                    <a:lstStyle/>
                    <a:p>
                      <a:r>
                        <a:rPr lang="en-IN" dirty="0">
                          <a:solidFill>
                            <a:schemeClr val="bg1"/>
                          </a:solidFill>
                        </a:rPr>
                        <a:t>Must Protect ALL assets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dirty="0">
                          <a:solidFill>
                            <a:schemeClr val="bg1"/>
                          </a:solidFill>
                        </a:rPr>
                        <a:t>Needs Only ONE Vulnerability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81269227"/>
                  </a:ext>
                </a:extLst>
              </a:tr>
              <a:tr h="762249">
                <a:tc>
                  <a:txBody>
                    <a:bodyPr/>
                    <a:lstStyle/>
                    <a:p>
                      <a:r>
                        <a:rPr lang="en-IN" dirty="0">
                          <a:solidFill>
                            <a:schemeClr val="bg1"/>
                          </a:solidFill>
                        </a:rPr>
                        <a:t>Cannot Afford a Single Failure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dirty="0">
                          <a:solidFill>
                            <a:schemeClr val="bg1"/>
                          </a:solidFill>
                        </a:rPr>
                        <a:t>Can Attempt Thousands of Attacks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71401236"/>
                  </a:ext>
                </a:extLst>
              </a:tr>
              <a:tr h="762249">
                <a:tc>
                  <a:txBody>
                    <a:bodyPr/>
                    <a:lstStyle/>
                    <a:p>
                      <a:r>
                        <a:rPr lang="en-IN" dirty="0">
                          <a:solidFill>
                            <a:schemeClr val="bg1"/>
                          </a:solidFill>
                        </a:rPr>
                        <a:t>Limited by Human Resources &amp; Time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dirty="0">
                          <a:solidFill>
                            <a:schemeClr val="bg1"/>
                          </a:solidFill>
                        </a:rPr>
                        <a:t>Leverages Automation &amp; Scale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80842521"/>
                  </a:ext>
                </a:extLst>
              </a:tr>
            </a:tbl>
          </a:graphicData>
        </a:graphic>
      </p:graphicFrame>
      <p:pic>
        <p:nvPicPr>
          <p:cNvPr id="5" name="Picture 4">
            <a:extLst>
              <a:ext uri="{FF2B5EF4-FFF2-40B4-BE49-F238E27FC236}">
                <a16:creationId xmlns:a16="http://schemas.microsoft.com/office/drawing/2014/main" id="{1D215A7C-DA38-8F6B-559E-B375DA53D0A7}"/>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3760917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B8C0C-2963-7D14-EA6D-2B980CD753BC}"/>
              </a:ext>
            </a:extLst>
          </p:cNvPr>
          <p:cNvSpPr>
            <a:spLocks noGrp="1"/>
          </p:cNvSpPr>
          <p:nvPr>
            <p:ph type="title"/>
          </p:nvPr>
        </p:nvSpPr>
        <p:spPr/>
        <p:txBody>
          <a:bodyPr/>
          <a:lstStyle/>
          <a:p>
            <a:r>
              <a:rPr lang="en-IN" dirty="0"/>
              <a:t>Why AI is the Game Changer ?</a:t>
            </a:r>
          </a:p>
        </p:txBody>
      </p:sp>
      <p:sp>
        <p:nvSpPr>
          <p:cNvPr id="3" name="Content Placeholder 2">
            <a:extLst>
              <a:ext uri="{FF2B5EF4-FFF2-40B4-BE49-F238E27FC236}">
                <a16:creationId xmlns:a16="http://schemas.microsoft.com/office/drawing/2014/main" id="{18252534-36BF-7769-4208-E3D92EEA0D32}"/>
              </a:ext>
            </a:extLst>
          </p:cNvPr>
          <p:cNvSpPr>
            <a:spLocks noGrp="1"/>
          </p:cNvSpPr>
          <p:nvPr>
            <p:ph idx="1"/>
          </p:nvPr>
        </p:nvSpPr>
        <p:spPr/>
        <p:txBody>
          <a:bodyPr/>
          <a:lstStyle/>
          <a:p>
            <a:r>
              <a:rPr lang="en-IN" dirty="0"/>
              <a:t>THE AI ADVANTAGE: AUGMENTING HUMAN DEFENSE</a:t>
            </a:r>
          </a:p>
          <a:p>
            <a:endParaRPr lang="en-IN" dirty="0"/>
          </a:p>
        </p:txBody>
      </p:sp>
      <p:graphicFrame>
        <p:nvGraphicFramePr>
          <p:cNvPr id="4" name="Table 3">
            <a:extLst>
              <a:ext uri="{FF2B5EF4-FFF2-40B4-BE49-F238E27FC236}">
                <a16:creationId xmlns:a16="http://schemas.microsoft.com/office/drawing/2014/main" id="{4051CD12-F838-5FFD-F48B-9C6A58BBE848}"/>
              </a:ext>
            </a:extLst>
          </p:cNvPr>
          <p:cNvGraphicFramePr>
            <a:graphicFrameLocks noGrp="1"/>
          </p:cNvGraphicFramePr>
          <p:nvPr>
            <p:extLst>
              <p:ext uri="{D42A27DB-BD31-4B8C-83A1-F6EECF244321}">
                <p14:modId xmlns:p14="http://schemas.microsoft.com/office/powerpoint/2010/main" val="646442356"/>
              </p:ext>
            </p:extLst>
          </p:nvPr>
        </p:nvGraphicFramePr>
        <p:xfrm>
          <a:off x="2032000" y="3445034"/>
          <a:ext cx="8127999" cy="19253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906330883"/>
                    </a:ext>
                  </a:extLst>
                </a:gridCol>
                <a:gridCol w="2709333">
                  <a:extLst>
                    <a:ext uri="{9D8B030D-6E8A-4147-A177-3AD203B41FA5}">
                      <a16:colId xmlns:a16="http://schemas.microsoft.com/office/drawing/2014/main" val="1268520505"/>
                    </a:ext>
                  </a:extLst>
                </a:gridCol>
                <a:gridCol w="2709333">
                  <a:extLst>
                    <a:ext uri="{9D8B030D-6E8A-4147-A177-3AD203B41FA5}">
                      <a16:colId xmlns:a16="http://schemas.microsoft.com/office/drawing/2014/main" val="898470188"/>
                    </a:ext>
                  </a:extLst>
                </a:gridCol>
              </a:tblGrid>
              <a:tr h="370840">
                <a:tc>
                  <a:txBody>
                    <a:bodyPr/>
                    <a:lstStyle/>
                    <a:p>
                      <a:r>
                        <a:rPr lang="en-IN" dirty="0">
                          <a:solidFill>
                            <a:schemeClr val="bg1"/>
                          </a:solidFill>
                        </a:rPr>
                        <a:t>SCALE</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IN" dirty="0">
                          <a:solidFill>
                            <a:schemeClr val="bg1"/>
                          </a:solidFill>
                        </a:rPr>
                        <a:t>SPEED</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IN" dirty="0">
                          <a:solidFill>
                            <a:schemeClr val="bg1"/>
                          </a:solidFill>
                        </a:rPr>
                        <a:t>PREDICTION</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5503097"/>
                  </a:ext>
                </a:extLst>
              </a:tr>
              <a:tr h="370840">
                <a:tc>
                  <a:txBody>
                    <a:bodyPr/>
                    <a:lstStyle/>
                    <a:p>
                      <a:r>
                        <a:rPr lang="en-IN" dirty="0">
                          <a:solidFill>
                            <a:schemeClr val="bg1"/>
                          </a:solidFill>
                        </a:rPr>
                        <a:t>Analyses billions of data points in real-time</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IN" dirty="0">
                          <a:solidFill>
                            <a:schemeClr val="bg1"/>
                          </a:solidFill>
                        </a:rPr>
                        <a:t>Detects and responds at machine speed</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IN" dirty="0">
                          <a:solidFill>
                            <a:schemeClr val="bg1"/>
                          </a:solidFill>
                        </a:rPr>
                        <a:t>Moves from reactive to proactive defence</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69376614"/>
                  </a:ext>
                </a:extLst>
              </a:tr>
              <a:tr h="370840">
                <a:tc>
                  <a:txBody>
                    <a:bodyPr/>
                    <a:lstStyle/>
                    <a:p>
                      <a:r>
                        <a:rPr lang="en-IN" dirty="0">
                          <a:solidFill>
                            <a:schemeClr val="bg1"/>
                          </a:solidFill>
                        </a:rPr>
                        <a:t>Eliminate alert fatigue by surfacing true threats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dirty="0">
                          <a:solidFill>
                            <a:schemeClr val="bg1"/>
                          </a:solidFill>
                        </a:rPr>
                        <a:t>Reduces attacker dwell time from months to minutes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dirty="0">
                          <a:solidFill>
                            <a:schemeClr val="bg1"/>
                          </a:solidFill>
                        </a:rPr>
                        <a:t>Identifies novel, zero-day attacks without signatures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41202023"/>
                  </a:ext>
                </a:extLst>
              </a:tr>
            </a:tbl>
          </a:graphicData>
        </a:graphic>
      </p:graphicFrame>
      <p:pic>
        <p:nvPicPr>
          <p:cNvPr id="5" name="Picture 4">
            <a:extLst>
              <a:ext uri="{FF2B5EF4-FFF2-40B4-BE49-F238E27FC236}">
                <a16:creationId xmlns:a16="http://schemas.microsoft.com/office/drawing/2014/main" id="{E316DB76-7732-81C1-C28F-6DD6EAFD792F}"/>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1300370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9F917B-88AA-ABD2-6E93-5E84C2A6FD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1C7E36-F655-D650-8439-CCC3A86D361F}"/>
              </a:ext>
            </a:extLst>
          </p:cNvPr>
          <p:cNvSpPr>
            <a:spLocks noGrp="1"/>
          </p:cNvSpPr>
          <p:nvPr>
            <p:ph type="ctrTitle"/>
          </p:nvPr>
        </p:nvSpPr>
        <p:spPr/>
        <p:txBody>
          <a:bodyPr>
            <a:normAutofit fontScale="90000"/>
          </a:bodyPr>
          <a:lstStyle/>
          <a:p>
            <a:r>
              <a:rPr lang="en-IN" dirty="0"/>
              <a:t>ARTIFICIAL INTELLIGENCE IN CYBERSECURITY</a:t>
            </a:r>
          </a:p>
        </p:txBody>
      </p:sp>
      <p:sp>
        <p:nvSpPr>
          <p:cNvPr id="4" name="Subtitle 2">
            <a:extLst>
              <a:ext uri="{FF2B5EF4-FFF2-40B4-BE49-F238E27FC236}">
                <a16:creationId xmlns:a16="http://schemas.microsoft.com/office/drawing/2014/main" id="{A0963BFC-F0A3-43DC-506A-1094D8B024A5}"/>
              </a:ext>
            </a:extLst>
          </p:cNvPr>
          <p:cNvSpPr txBox="1">
            <a:spLocks/>
          </p:cNvSpPr>
          <p:nvPr/>
        </p:nvSpPr>
        <p:spPr>
          <a:xfrm>
            <a:off x="1676400" y="375443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rgbClr val="CCD6F6"/>
                </a:solidFill>
                <a:latin typeface="Sylfaen" panose="010A0502050306030303" pitchFamily="18"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IN" dirty="0"/>
              <a:t>The Digital Arms Race: A New Era of Attack &amp; Defence</a:t>
            </a:r>
          </a:p>
        </p:txBody>
      </p:sp>
      <p:pic>
        <p:nvPicPr>
          <p:cNvPr id="3" name="Picture 2">
            <a:extLst>
              <a:ext uri="{FF2B5EF4-FFF2-40B4-BE49-F238E27FC236}">
                <a16:creationId xmlns:a16="http://schemas.microsoft.com/office/drawing/2014/main" id="{6B539D51-735D-29E9-DC10-762F3EE4932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20716189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528BEEE-3B80-D4AE-9C20-4D8478C82C75}"/>
              </a:ext>
            </a:extLst>
          </p:cNvPr>
          <p:cNvGraphicFramePr>
            <a:graphicFrameLocks noGrp="1"/>
          </p:cNvGraphicFramePr>
          <p:nvPr>
            <p:ph idx="1"/>
            <p:extLst>
              <p:ext uri="{D42A27DB-BD31-4B8C-83A1-F6EECF244321}">
                <p14:modId xmlns:p14="http://schemas.microsoft.com/office/powerpoint/2010/main" val="1685834134"/>
              </p:ext>
            </p:extLst>
          </p:nvPr>
        </p:nvGraphicFramePr>
        <p:xfrm>
          <a:off x="618281" y="864926"/>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14AB4D38-24D8-8760-8C17-897A4C562162}"/>
              </a:ext>
            </a:extLst>
          </p:cNvPr>
          <p:cNvPicPr>
            <a:picLocks noChangeAspect="1"/>
          </p:cNvPicPr>
          <p:nvPr/>
        </p:nvPicPr>
        <p:blipFill>
          <a:blip r:embed="rId7">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613638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B7109-988A-0CB8-E46B-856A92401ACC}"/>
              </a:ext>
            </a:extLst>
          </p:cNvPr>
          <p:cNvSpPr>
            <a:spLocks noGrp="1"/>
          </p:cNvSpPr>
          <p:nvPr>
            <p:ph type="title"/>
          </p:nvPr>
        </p:nvSpPr>
        <p:spPr/>
        <p:txBody>
          <a:bodyPr/>
          <a:lstStyle/>
          <a:p>
            <a:r>
              <a:rPr lang="en-IN" dirty="0"/>
              <a:t>Supercharging The Analyst</a:t>
            </a:r>
          </a:p>
        </p:txBody>
      </p:sp>
      <p:sp>
        <p:nvSpPr>
          <p:cNvPr id="3" name="Content Placeholder 2">
            <a:extLst>
              <a:ext uri="{FF2B5EF4-FFF2-40B4-BE49-F238E27FC236}">
                <a16:creationId xmlns:a16="http://schemas.microsoft.com/office/drawing/2014/main" id="{4BF95A34-0486-CC96-1A10-7BFBE743BCD9}"/>
              </a:ext>
            </a:extLst>
          </p:cNvPr>
          <p:cNvSpPr>
            <a:spLocks noGrp="1"/>
          </p:cNvSpPr>
          <p:nvPr>
            <p:ph idx="1"/>
          </p:nvPr>
        </p:nvSpPr>
        <p:spPr/>
        <p:txBody>
          <a:bodyPr/>
          <a:lstStyle/>
          <a:p>
            <a:r>
              <a:rPr lang="en-IN" dirty="0"/>
              <a:t>From Bottleneck to Battle Ready</a:t>
            </a:r>
          </a:p>
          <a:p>
            <a:endParaRPr lang="en-IN" dirty="0"/>
          </a:p>
          <a:p>
            <a:r>
              <a:rPr lang="en-IN" dirty="0"/>
              <a:t>       “AI doesn’t replace the analyst .</a:t>
            </a:r>
          </a:p>
          <a:p>
            <a:pPr marL="0" indent="0">
              <a:buNone/>
            </a:pPr>
            <a:r>
              <a:rPr lang="en-IN" dirty="0"/>
              <a:t>	It empowers them, turning a human bottleneck into a </a:t>
            </a:r>
          </a:p>
          <a:p>
            <a:pPr marL="0" indent="0">
              <a:buNone/>
            </a:pPr>
            <a:r>
              <a:rPr lang="en-IN" dirty="0"/>
              <a:t>	formidable human- machine team.”</a:t>
            </a:r>
          </a:p>
        </p:txBody>
      </p:sp>
      <p:pic>
        <p:nvPicPr>
          <p:cNvPr id="5" name="Picture 4">
            <a:extLst>
              <a:ext uri="{FF2B5EF4-FFF2-40B4-BE49-F238E27FC236}">
                <a16:creationId xmlns:a16="http://schemas.microsoft.com/office/drawing/2014/main" id="{403A9F20-2BE3-8FAE-552A-D16C1DBE87B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38520169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259F1-C58B-9250-DCBD-9D4BBA0EB8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E3DB9D-266F-63FD-ED43-3EF3337AC698}"/>
              </a:ext>
            </a:extLst>
          </p:cNvPr>
          <p:cNvSpPr>
            <a:spLocks noGrp="1"/>
          </p:cNvSpPr>
          <p:nvPr>
            <p:ph type="ctrTitle"/>
          </p:nvPr>
        </p:nvSpPr>
        <p:spPr>
          <a:xfrm>
            <a:off x="1524000" y="1301771"/>
            <a:ext cx="9144000" cy="2387600"/>
          </a:xfrm>
        </p:spPr>
        <p:txBody>
          <a:bodyPr>
            <a:normAutofit/>
          </a:bodyPr>
          <a:lstStyle/>
          <a:p>
            <a:r>
              <a:rPr lang="en-IN" dirty="0"/>
              <a:t>The Defender’s Playbook</a:t>
            </a:r>
          </a:p>
        </p:txBody>
      </p:sp>
      <p:sp>
        <p:nvSpPr>
          <p:cNvPr id="3" name="TextBox 2">
            <a:extLst>
              <a:ext uri="{FF2B5EF4-FFF2-40B4-BE49-F238E27FC236}">
                <a16:creationId xmlns:a16="http://schemas.microsoft.com/office/drawing/2014/main" id="{D0AA5E0F-4591-1E1D-518A-16D15A1BC0BC}"/>
              </a:ext>
            </a:extLst>
          </p:cNvPr>
          <p:cNvSpPr txBox="1"/>
          <p:nvPr/>
        </p:nvSpPr>
        <p:spPr>
          <a:xfrm>
            <a:off x="2640214" y="4074289"/>
            <a:ext cx="6911572" cy="461665"/>
          </a:xfrm>
          <a:prstGeom prst="rect">
            <a:avLst/>
          </a:prstGeom>
          <a:noFill/>
        </p:spPr>
        <p:txBody>
          <a:bodyPr wrap="none" rtlCol="0">
            <a:spAutoFit/>
          </a:bodyPr>
          <a:lstStyle/>
          <a:p>
            <a:r>
              <a:rPr lang="en-IN" sz="2400" dirty="0">
                <a:solidFill>
                  <a:srgbClr val="CCD6F6"/>
                </a:solidFill>
              </a:rPr>
              <a:t>A Deep Dive Into Predictive Vulnerability Prioritization</a:t>
            </a:r>
          </a:p>
        </p:txBody>
      </p:sp>
      <p:pic>
        <p:nvPicPr>
          <p:cNvPr id="4" name="Picture 3">
            <a:extLst>
              <a:ext uri="{FF2B5EF4-FFF2-40B4-BE49-F238E27FC236}">
                <a16:creationId xmlns:a16="http://schemas.microsoft.com/office/drawing/2014/main" id="{2CBF7210-2CD5-9E41-0DA8-D3E7B7C743C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1970761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A593C-14F5-B306-F48F-BA9AF8BE6672}"/>
              </a:ext>
            </a:extLst>
          </p:cNvPr>
          <p:cNvSpPr>
            <a:spLocks noGrp="1"/>
          </p:cNvSpPr>
          <p:nvPr>
            <p:ph type="title"/>
          </p:nvPr>
        </p:nvSpPr>
        <p:spPr/>
        <p:txBody>
          <a:bodyPr/>
          <a:lstStyle/>
          <a:p>
            <a:r>
              <a:rPr lang="en-IN" dirty="0"/>
              <a:t>The Problem: Vulnerability Overload</a:t>
            </a:r>
          </a:p>
        </p:txBody>
      </p:sp>
      <p:sp>
        <p:nvSpPr>
          <p:cNvPr id="3" name="Content Placeholder 2">
            <a:extLst>
              <a:ext uri="{FF2B5EF4-FFF2-40B4-BE49-F238E27FC236}">
                <a16:creationId xmlns:a16="http://schemas.microsoft.com/office/drawing/2014/main" id="{CE56E0C2-9E8B-6721-3F05-BD6F4151CAB4}"/>
              </a:ext>
            </a:extLst>
          </p:cNvPr>
          <p:cNvSpPr>
            <a:spLocks noGrp="1"/>
          </p:cNvSpPr>
          <p:nvPr>
            <p:ph idx="1"/>
          </p:nvPr>
        </p:nvSpPr>
        <p:spPr/>
        <p:txBody>
          <a:bodyPr/>
          <a:lstStyle/>
          <a:p>
            <a:r>
              <a:rPr lang="en-IN" dirty="0"/>
              <a:t>A large enterprise can have over 1 million known vulnerabilities across its system</a:t>
            </a:r>
          </a:p>
          <a:p>
            <a:r>
              <a:rPr lang="en-IN" dirty="0"/>
              <a:t>Most security teams rely on the CVSS (Common Vulnerability Scoring System).</a:t>
            </a:r>
          </a:p>
          <a:p>
            <a:r>
              <a:rPr lang="en-US" dirty="0"/>
              <a:t>CVSS scores are static and lack context. A "critical" vulnerability on a test server is not as urgent as a "high" one on your main web server.</a:t>
            </a:r>
          </a:p>
          <a:p>
            <a:r>
              <a:rPr lang="en-US" dirty="0"/>
              <a:t>Teams waste time patching vulnerabilities that pose no real threat, while truly dangerous ones get lost in the backlog.</a:t>
            </a:r>
            <a:endParaRPr lang="en-IN" dirty="0"/>
          </a:p>
        </p:txBody>
      </p:sp>
      <p:pic>
        <p:nvPicPr>
          <p:cNvPr id="4" name="Picture 3">
            <a:extLst>
              <a:ext uri="{FF2B5EF4-FFF2-40B4-BE49-F238E27FC236}">
                <a16:creationId xmlns:a16="http://schemas.microsoft.com/office/drawing/2014/main" id="{8FE32757-1D45-58D0-FD3F-6E5DF424618A}"/>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86167"/>
            <a:ext cx="673509" cy="673509"/>
          </a:xfrm>
          <a:prstGeom prst="rect">
            <a:avLst/>
          </a:prstGeom>
        </p:spPr>
      </p:pic>
    </p:spTree>
    <p:extLst>
      <p:ext uri="{BB962C8B-B14F-4D97-AF65-F5344CB8AC3E}">
        <p14:creationId xmlns:p14="http://schemas.microsoft.com/office/powerpoint/2010/main" val="9504344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7E746-3019-5FAA-B42A-111FC46286D9}"/>
              </a:ext>
            </a:extLst>
          </p:cNvPr>
          <p:cNvSpPr>
            <a:spLocks noGrp="1"/>
          </p:cNvSpPr>
          <p:nvPr>
            <p:ph type="title"/>
          </p:nvPr>
        </p:nvSpPr>
        <p:spPr/>
        <p:txBody>
          <a:bodyPr/>
          <a:lstStyle/>
          <a:p>
            <a:r>
              <a:rPr lang="en-IN" dirty="0"/>
              <a:t>CVSS</a:t>
            </a:r>
          </a:p>
        </p:txBody>
      </p:sp>
      <p:sp>
        <p:nvSpPr>
          <p:cNvPr id="3" name="Content Placeholder 2">
            <a:extLst>
              <a:ext uri="{FF2B5EF4-FFF2-40B4-BE49-F238E27FC236}">
                <a16:creationId xmlns:a16="http://schemas.microsoft.com/office/drawing/2014/main" id="{C4860D60-C209-7F79-053E-10A8EB926862}"/>
              </a:ext>
            </a:extLst>
          </p:cNvPr>
          <p:cNvSpPr>
            <a:spLocks noGrp="1"/>
          </p:cNvSpPr>
          <p:nvPr>
            <p:ph idx="1"/>
          </p:nvPr>
        </p:nvSpPr>
        <p:spPr/>
        <p:txBody>
          <a:bodyPr>
            <a:normAutofit fontScale="62500" lnSpcReduction="20000"/>
          </a:bodyPr>
          <a:lstStyle/>
          <a:p>
            <a:r>
              <a:rPr lang="en-US" b="1" i="1" dirty="0">
                <a:solidFill>
                  <a:schemeClr val="bg1"/>
                </a:solidFill>
              </a:rPr>
              <a:t>Base metrics</a:t>
            </a:r>
            <a:endParaRPr lang="en-US" b="1" dirty="0">
              <a:solidFill>
                <a:schemeClr val="bg1"/>
              </a:solidFill>
            </a:endParaRPr>
          </a:p>
          <a:p>
            <a:r>
              <a:rPr lang="en-US" dirty="0">
                <a:solidFill>
                  <a:schemeClr val="bg1"/>
                </a:solidFill>
              </a:rPr>
              <a:t>Inherent vulnerability characteristics:</a:t>
            </a:r>
          </a:p>
          <a:p>
            <a:r>
              <a:rPr lang="en-US" b="1" dirty="0">
                <a:solidFill>
                  <a:schemeClr val="bg1"/>
                </a:solidFill>
              </a:rPr>
              <a:t>Attack vector (AV)</a:t>
            </a:r>
            <a:endParaRPr lang="en-US" dirty="0">
              <a:solidFill>
                <a:schemeClr val="bg1"/>
              </a:solidFill>
            </a:endParaRPr>
          </a:p>
          <a:p>
            <a:pPr lvl="1"/>
            <a:r>
              <a:rPr lang="en-US" dirty="0">
                <a:solidFill>
                  <a:schemeClr val="bg1"/>
                </a:solidFill>
              </a:rPr>
              <a:t>Can an attacker exploit the vulnerability over a network, locally or physically? </a:t>
            </a:r>
          </a:p>
          <a:p>
            <a:pPr lvl="1"/>
            <a:r>
              <a:rPr lang="en-US" dirty="0">
                <a:solidFill>
                  <a:schemeClr val="bg1"/>
                </a:solidFill>
              </a:rPr>
              <a:t>Remote flaws (AV: N) score higher.</a:t>
            </a:r>
          </a:p>
          <a:p>
            <a:r>
              <a:rPr lang="en-US" b="1" dirty="0">
                <a:solidFill>
                  <a:schemeClr val="bg1"/>
                </a:solidFill>
              </a:rPr>
              <a:t>Attack complexity</a:t>
            </a:r>
            <a:r>
              <a:rPr lang="en-US" dirty="0">
                <a:solidFill>
                  <a:schemeClr val="bg1"/>
                </a:solidFill>
              </a:rPr>
              <a:t> (AC)</a:t>
            </a:r>
          </a:p>
          <a:p>
            <a:pPr lvl="1"/>
            <a:r>
              <a:rPr lang="en-US" dirty="0">
                <a:solidFill>
                  <a:schemeClr val="bg1"/>
                </a:solidFill>
              </a:rPr>
              <a:t>Does the exploit require configuration quirks, timing or uncommon system states?</a:t>
            </a:r>
          </a:p>
          <a:p>
            <a:r>
              <a:rPr lang="en-US" b="1" dirty="0">
                <a:solidFill>
                  <a:schemeClr val="bg1"/>
                </a:solidFill>
              </a:rPr>
              <a:t>Privileges required</a:t>
            </a:r>
            <a:r>
              <a:rPr lang="en-US" dirty="0">
                <a:solidFill>
                  <a:schemeClr val="bg1"/>
                </a:solidFill>
              </a:rPr>
              <a:t> (PR)</a:t>
            </a:r>
          </a:p>
          <a:p>
            <a:pPr lvl="1"/>
            <a:r>
              <a:rPr lang="en-US" dirty="0">
                <a:solidFill>
                  <a:schemeClr val="bg1"/>
                </a:solidFill>
              </a:rPr>
              <a:t>How much access does an attacker need before they can exploit the vulnerability?</a:t>
            </a:r>
          </a:p>
          <a:p>
            <a:r>
              <a:rPr lang="en-US" b="1" dirty="0">
                <a:solidFill>
                  <a:schemeClr val="bg1"/>
                </a:solidFill>
              </a:rPr>
              <a:t>User interaction</a:t>
            </a:r>
            <a:r>
              <a:rPr lang="en-US" dirty="0">
                <a:solidFill>
                  <a:schemeClr val="bg1"/>
                </a:solidFill>
              </a:rPr>
              <a:t> (UI)</a:t>
            </a:r>
          </a:p>
          <a:p>
            <a:pPr lvl="1"/>
            <a:r>
              <a:rPr lang="en-US" dirty="0">
                <a:solidFill>
                  <a:schemeClr val="bg1"/>
                </a:solidFill>
              </a:rPr>
              <a:t>Does the attack require a user to click a link, open a file or take other actions?</a:t>
            </a:r>
          </a:p>
          <a:p>
            <a:r>
              <a:rPr lang="en-US" b="1" dirty="0">
                <a:solidFill>
                  <a:schemeClr val="bg1"/>
                </a:solidFill>
              </a:rPr>
              <a:t>Scope</a:t>
            </a:r>
            <a:r>
              <a:rPr lang="en-US" dirty="0">
                <a:solidFill>
                  <a:schemeClr val="bg1"/>
                </a:solidFill>
              </a:rPr>
              <a:t> (S)</a:t>
            </a:r>
          </a:p>
          <a:p>
            <a:pPr lvl="1"/>
            <a:r>
              <a:rPr lang="en-US" dirty="0">
                <a:solidFill>
                  <a:schemeClr val="bg1"/>
                </a:solidFill>
              </a:rPr>
              <a:t>Does the vulnerability affect only the component or have a cross-boundary impact?</a:t>
            </a:r>
          </a:p>
          <a:p>
            <a:r>
              <a:rPr lang="en-US" b="1" dirty="0">
                <a:solidFill>
                  <a:schemeClr val="bg1"/>
                </a:solidFill>
              </a:rPr>
              <a:t>Impact</a:t>
            </a:r>
            <a:r>
              <a:rPr lang="en-US" dirty="0">
                <a:solidFill>
                  <a:schemeClr val="bg1"/>
                </a:solidFill>
              </a:rPr>
              <a:t> (CIA)</a:t>
            </a:r>
          </a:p>
          <a:p>
            <a:pPr lvl="1"/>
            <a:r>
              <a:rPr lang="en-US" dirty="0">
                <a:solidFill>
                  <a:schemeClr val="bg1"/>
                </a:solidFill>
              </a:rPr>
              <a:t>Measures confidentiality, integrity and availability loss.</a:t>
            </a:r>
          </a:p>
          <a:p>
            <a:endParaRPr lang="en-IN" dirty="0">
              <a:solidFill>
                <a:schemeClr val="bg1"/>
              </a:solidFill>
            </a:endParaRPr>
          </a:p>
        </p:txBody>
      </p:sp>
    </p:spTree>
    <p:extLst>
      <p:ext uri="{BB962C8B-B14F-4D97-AF65-F5344CB8AC3E}">
        <p14:creationId xmlns:p14="http://schemas.microsoft.com/office/powerpoint/2010/main" val="5433674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6C9192-3D37-E5F0-FC55-9F411E446FE2}"/>
              </a:ext>
            </a:extLst>
          </p:cNvPr>
          <p:cNvSpPr>
            <a:spLocks noGrp="1"/>
          </p:cNvSpPr>
          <p:nvPr>
            <p:ph idx="1"/>
          </p:nvPr>
        </p:nvSpPr>
        <p:spPr/>
        <p:txBody>
          <a:bodyPr/>
          <a:lstStyle/>
          <a:p>
            <a:r>
              <a:rPr lang="en-US" b="1" i="1" dirty="0"/>
              <a:t>Severity bands</a:t>
            </a:r>
            <a:endParaRPr lang="en-US" b="1" dirty="0"/>
          </a:p>
          <a:p>
            <a:r>
              <a:rPr lang="en-US" dirty="0"/>
              <a:t>CVSS scores then fall into these severity bands:</a:t>
            </a:r>
          </a:p>
          <a:p>
            <a:r>
              <a:rPr lang="en-US" dirty="0"/>
              <a:t>None (0.0)</a:t>
            </a:r>
          </a:p>
          <a:p>
            <a:r>
              <a:rPr lang="en-US" dirty="0"/>
              <a:t>Low (0.1–3.9)</a:t>
            </a:r>
          </a:p>
          <a:p>
            <a:r>
              <a:rPr lang="en-US" dirty="0"/>
              <a:t>Medium (4.0–6.9)</a:t>
            </a:r>
          </a:p>
          <a:p>
            <a:r>
              <a:rPr lang="en-US" dirty="0"/>
              <a:t>High (7.0–8.9)</a:t>
            </a:r>
          </a:p>
          <a:p>
            <a:r>
              <a:rPr lang="en-US" dirty="0"/>
              <a:t>Critical (9.0–10.0)</a:t>
            </a:r>
          </a:p>
          <a:p>
            <a:endParaRPr lang="en-IN" dirty="0"/>
          </a:p>
        </p:txBody>
      </p:sp>
    </p:spTree>
    <p:extLst>
      <p:ext uri="{BB962C8B-B14F-4D97-AF65-F5344CB8AC3E}">
        <p14:creationId xmlns:p14="http://schemas.microsoft.com/office/powerpoint/2010/main" val="13156293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579295-2EDE-95AD-C770-126E60C4F678}"/>
              </a:ext>
            </a:extLst>
          </p:cNvPr>
          <p:cNvPicPr>
            <a:picLocks noChangeAspect="1"/>
          </p:cNvPicPr>
          <p:nvPr/>
        </p:nvPicPr>
        <p:blipFill>
          <a:blip r:embed="rId2"/>
          <a:stretch>
            <a:fillRect/>
          </a:stretch>
        </p:blipFill>
        <p:spPr>
          <a:xfrm>
            <a:off x="51544" y="852128"/>
            <a:ext cx="12088912" cy="5153744"/>
          </a:xfrm>
          <a:prstGeom prst="rect">
            <a:avLst/>
          </a:prstGeom>
        </p:spPr>
      </p:pic>
      <p:sp>
        <p:nvSpPr>
          <p:cNvPr id="6" name="TextBox 5">
            <a:extLst>
              <a:ext uri="{FF2B5EF4-FFF2-40B4-BE49-F238E27FC236}">
                <a16:creationId xmlns:a16="http://schemas.microsoft.com/office/drawing/2014/main" id="{7550C095-9E98-7FBA-0B89-F25F47FFE377}"/>
              </a:ext>
            </a:extLst>
          </p:cNvPr>
          <p:cNvSpPr txBox="1"/>
          <p:nvPr/>
        </p:nvSpPr>
        <p:spPr>
          <a:xfrm>
            <a:off x="3677265" y="6420465"/>
            <a:ext cx="1956619" cy="369332"/>
          </a:xfrm>
          <a:prstGeom prst="rect">
            <a:avLst/>
          </a:prstGeom>
          <a:noFill/>
        </p:spPr>
        <p:txBody>
          <a:bodyPr wrap="square" rtlCol="0">
            <a:spAutoFit/>
          </a:bodyPr>
          <a:lstStyle/>
          <a:p>
            <a:r>
              <a:rPr lang="en-IN" dirty="0">
                <a:solidFill>
                  <a:schemeClr val="bg1"/>
                </a:solidFill>
              </a:rPr>
              <a:t>Credit: Tenable</a:t>
            </a:r>
          </a:p>
        </p:txBody>
      </p:sp>
    </p:spTree>
    <p:extLst>
      <p:ext uri="{BB962C8B-B14F-4D97-AF65-F5344CB8AC3E}">
        <p14:creationId xmlns:p14="http://schemas.microsoft.com/office/powerpoint/2010/main" val="12089341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2982A5-1FC3-D4DA-E2FE-099848FBBE4D}"/>
              </a:ext>
            </a:extLst>
          </p:cNvPr>
          <p:cNvSpPr>
            <a:spLocks noGrp="1"/>
          </p:cNvSpPr>
          <p:nvPr>
            <p:ph idx="1"/>
          </p:nvPr>
        </p:nvSpPr>
        <p:spPr/>
        <p:txBody>
          <a:bodyPr/>
          <a:lstStyle/>
          <a:p>
            <a:r>
              <a:rPr lang="en-US" b="1" dirty="0"/>
              <a:t>CVSS creates a false sense of security</a:t>
            </a:r>
          </a:p>
          <a:p>
            <a:r>
              <a:rPr lang="en-US" dirty="0"/>
              <a:t>The bottom line is, CVSS has been the industry standard for so long that many security professionals believe it’s the best, if not only, way to prioritize their vulnerability remediation efforts. But, considering the many downfalls of CVSS, it’s easy to see that CVSS is an outdated, ineffective method.</a:t>
            </a:r>
          </a:p>
          <a:p>
            <a:endParaRPr lang="en-IN" dirty="0"/>
          </a:p>
        </p:txBody>
      </p:sp>
    </p:spTree>
    <p:extLst>
      <p:ext uri="{BB962C8B-B14F-4D97-AF65-F5344CB8AC3E}">
        <p14:creationId xmlns:p14="http://schemas.microsoft.com/office/powerpoint/2010/main" val="42430966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E206-A8AE-2AC6-A50B-11D8C79FDD8D}"/>
              </a:ext>
            </a:extLst>
          </p:cNvPr>
          <p:cNvSpPr>
            <a:spLocks noGrp="1"/>
          </p:cNvSpPr>
          <p:nvPr>
            <p:ph type="title"/>
          </p:nvPr>
        </p:nvSpPr>
        <p:spPr/>
        <p:txBody>
          <a:bodyPr/>
          <a:lstStyle/>
          <a:p>
            <a:r>
              <a:rPr lang="en-IN" dirty="0"/>
              <a:t>The AI Solution: From a Long List to a Smart List</a:t>
            </a:r>
          </a:p>
        </p:txBody>
      </p:sp>
      <p:graphicFrame>
        <p:nvGraphicFramePr>
          <p:cNvPr id="4" name="Content Placeholder 3">
            <a:extLst>
              <a:ext uri="{FF2B5EF4-FFF2-40B4-BE49-F238E27FC236}">
                <a16:creationId xmlns:a16="http://schemas.microsoft.com/office/drawing/2014/main" id="{05D99F4E-ECE8-B496-2B75-BF3696BCF74D}"/>
              </a:ext>
            </a:extLst>
          </p:cNvPr>
          <p:cNvGraphicFramePr>
            <a:graphicFrameLocks noGrp="1"/>
          </p:cNvGraphicFramePr>
          <p:nvPr>
            <p:ph idx="1"/>
            <p:extLst>
              <p:ext uri="{D42A27DB-BD31-4B8C-83A1-F6EECF244321}">
                <p14:modId xmlns:p14="http://schemas.microsoft.com/office/powerpoint/2010/main" val="220709835"/>
              </p:ext>
            </p:extLst>
          </p:nvPr>
        </p:nvGraphicFramePr>
        <p:xfrm>
          <a:off x="838200" y="1825625"/>
          <a:ext cx="10515600" cy="4077465"/>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1176612957"/>
                    </a:ext>
                  </a:extLst>
                </a:gridCol>
                <a:gridCol w="5257800">
                  <a:extLst>
                    <a:ext uri="{9D8B030D-6E8A-4147-A177-3AD203B41FA5}">
                      <a16:colId xmlns:a16="http://schemas.microsoft.com/office/drawing/2014/main" val="1010867382"/>
                    </a:ext>
                  </a:extLst>
                </a:gridCol>
              </a:tblGrid>
              <a:tr h="815493">
                <a:tc>
                  <a:txBody>
                    <a:bodyPr/>
                    <a:lstStyle/>
                    <a:p>
                      <a:r>
                        <a:rPr lang="en-IN" dirty="0">
                          <a:solidFill>
                            <a:srgbClr val="CCD6F6"/>
                          </a:solidFill>
                        </a:rPr>
                        <a:t>BEFORE AI</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IN" dirty="0">
                          <a:solidFill>
                            <a:srgbClr val="CCD6F6"/>
                          </a:solidFill>
                        </a:rPr>
                        <a:t>AFTER AI</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82694695"/>
                  </a:ext>
                </a:extLst>
              </a:tr>
              <a:tr h="815493">
                <a:tc>
                  <a:txBody>
                    <a:bodyPr/>
                    <a:lstStyle/>
                    <a:p>
                      <a:r>
                        <a:rPr lang="en-US" dirty="0">
                          <a:solidFill>
                            <a:srgbClr val="CCD6F6"/>
                          </a:solidFill>
                        </a:rPr>
                        <a:t>A long, unordered list of 1000s of vulnerabilities.</a:t>
                      </a:r>
                      <a:endParaRPr lang="en-IN" dirty="0">
                        <a:solidFill>
                          <a:srgbClr val="CCD6F6"/>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dirty="0">
                          <a:solidFill>
                            <a:srgbClr val="CCD6F6"/>
                          </a:solidFill>
                        </a:rPr>
                        <a:t>A short, focused list of the top 10-20 most dangerous</a:t>
                      </a:r>
                      <a:endParaRPr lang="en-IN" dirty="0">
                        <a:solidFill>
                          <a:srgbClr val="CCD6F6"/>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69078578"/>
                  </a:ext>
                </a:extLst>
              </a:tr>
              <a:tr h="815493">
                <a:tc>
                  <a:txBody>
                    <a:bodyPr/>
                    <a:lstStyle/>
                    <a:p>
                      <a:r>
                        <a:rPr lang="en-US" dirty="0">
                          <a:solidFill>
                            <a:srgbClr val="CCD6F6"/>
                          </a:solidFill>
                        </a:rPr>
                        <a:t>Sorted by a generic severity score.</a:t>
                      </a:r>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dirty="0">
                          <a:solidFill>
                            <a:srgbClr val="CCD6F6"/>
                          </a:solidFill>
                        </a:rPr>
                        <a:t>Scored based on the real-time likelihood of being exploited </a:t>
                      </a:r>
                      <a:r>
                        <a:rPr lang="en-US" b="1" dirty="0">
                          <a:solidFill>
                            <a:srgbClr val="CCD6F6"/>
                          </a:solidFill>
                        </a:rPr>
                        <a:t>in your environment</a:t>
                      </a:r>
                      <a:r>
                        <a:rPr lang="en-US" dirty="0">
                          <a:solidFill>
                            <a:srgbClr val="CCD6F6"/>
                          </a:solidFill>
                        </a:rPr>
                        <a:t>.</a:t>
                      </a:r>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445892676"/>
                  </a:ext>
                </a:extLst>
              </a:tr>
              <a:tr h="815493">
                <a:tc>
                  <a:txBody>
                    <a:bodyPr/>
                    <a:lstStyle/>
                    <a:p>
                      <a:r>
                        <a:rPr lang="en-IN" b="1" dirty="0">
                          <a:solidFill>
                            <a:srgbClr val="CCD6F6"/>
                          </a:solidFill>
                        </a:rPr>
                        <a:t>Result:</a:t>
                      </a:r>
                      <a:r>
                        <a:rPr lang="en-IN" dirty="0">
                          <a:solidFill>
                            <a:srgbClr val="CCD6F6"/>
                          </a:solidFill>
                        </a:rPr>
                        <a:t> Reactive and inefficient.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b="1" dirty="0">
                          <a:solidFill>
                            <a:srgbClr val="CCD6F6"/>
                          </a:solidFill>
                        </a:rPr>
                        <a:t>Result:</a:t>
                      </a:r>
                      <a:r>
                        <a:rPr lang="en-US" dirty="0">
                          <a:solidFill>
                            <a:srgbClr val="CCD6F6"/>
                          </a:solidFill>
                        </a:rPr>
                        <a:t> Proactive, efficient, and risk-focused.</a:t>
                      </a:r>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3321399"/>
                  </a:ext>
                </a:extLst>
              </a:tr>
              <a:tr h="815493">
                <a:tc>
                  <a:txBody>
                    <a:bodyPr/>
                    <a:lstStyle/>
                    <a:p>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8465477"/>
                  </a:ext>
                </a:extLst>
              </a:tr>
            </a:tbl>
          </a:graphicData>
        </a:graphic>
      </p:graphicFrame>
      <p:pic>
        <p:nvPicPr>
          <p:cNvPr id="5" name="Picture 4">
            <a:extLst>
              <a:ext uri="{FF2B5EF4-FFF2-40B4-BE49-F238E27FC236}">
                <a16:creationId xmlns:a16="http://schemas.microsoft.com/office/drawing/2014/main" id="{D2BE1925-C4E2-2348-976E-4A39FC814F98}"/>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21639035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EDBFA-721D-47AC-135A-2DB5BF04C5F0}"/>
              </a:ext>
            </a:extLst>
          </p:cNvPr>
          <p:cNvSpPr>
            <a:spLocks noGrp="1"/>
          </p:cNvSpPr>
          <p:nvPr>
            <p:ph type="title"/>
          </p:nvPr>
        </p:nvSpPr>
        <p:spPr/>
        <p:txBody>
          <a:bodyPr/>
          <a:lstStyle/>
          <a:p>
            <a:r>
              <a:rPr lang="en-US" dirty="0"/>
              <a:t>Technical Deep Dive: The Prediction Engine</a:t>
            </a:r>
            <a:endParaRPr lang="en-IN" dirty="0"/>
          </a:p>
        </p:txBody>
      </p:sp>
      <p:graphicFrame>
        <p:nvGraphicFramePr>
          <p:cNvPr id="4" name="Content Placeholder 3">
            <a:extLst>
              <a:ext uri="{FF2B5EF4-FFF2-40B4-BE49-F238E27FC236}">
                <a16:creationId xmlns:a16="http://schemas.microsoft.com/office/drawing/2014/main" id="{4CBA4539-E983-6241-CEEE-BD9EDDD678C9}"/>
              </a:ext>
            </a:extLst>
          </p:cNvPr>
          <p:cNvGraphicFramePr>
            <a:graphicFrameLocks noGrp="1"/>
          </p:cNvGraphicFramePr>
          <p:nvPr>
            <p:ph idx="1"/>
            <p:extLst>
              <p:ext uri="{D42A27DB-BD31-4B8C-83A1-F6EECF244321}">
                <p14:modId xmlns:p14="http://schemas.microsoft.com/office/powerpoint/2010/main" val="639687189"/>
              </p:ext>
            </p:extLst>
          </p:nvPr>
        </p:nvGraphicFramePr>
        <p:xfrm>
          <a:off x="838200" y="1825625"/>
          <a:ext cx="10515600" cy="4667252"/>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861146318"/>
                    </a:ext>
                  </a:extLst>
                </a:gridCol>
                <a:gridCol w="5257800">
                  <a:extLst>
                    <a:ext uri="{9D8B030D-6E8A-4147-A177-3AD203B41FA5}">
                      <a16:colId xmlns:a16="http://schemas.microsoft.com/office/drawing/2014/main" val="377135490"/>
                    </a:ext>
                  </a:extLst>
                </a:gridCol>
              </a:tblGrid>
              <a:tr h="1166813">
                <a:tc>
                  <a:txBody>
                    <a:bodyPr/>
                    <a:lstStyle/>
                    <a:p>
                      <a:r>
                        <a:rPr lang="en-IN" dirty="0">
                          <a:solidFill>
                            <a:srgbClr val="CCD6F6"/>
                          </a:solidFill>
                        </a:rPr>
                        <a:t>Regression</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IN" dirty="0">
                          <a:solidFill>
                            <a:srgbClr val="CCD6F6"/>
                          </a:solidFill>
                        </a:rPr>
                        <a:t>Classification</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33155039"/>
                  </a:ext>
                </a:extLst>
              </a:tr>
              <a:tr h="1166813">
                <a:tc>
                  <a:txBody>
                    <a:bodyPr/>
                    <a:lstStyle/>
                    <a:p>
                      <a:r>
                        <a:rPr lang="en-US" b="1" dirty="0">
                          <a:solidFill>
                            <a:srgbClr val="CCD6F6"/>
                          </a:solidFill>
                        </a:rPr>
                        <a:t>Goal:</a:t>
                      </a:r>
                      <a:r>
                        <a:rPr lang="en-US" dirty="0">
                          <a:solidFill>
                            <a:srgbClr val="CCD6F6"/>
                          </a:solidFill>
                        </a:rPr>
                        <a:t> Predict a precise risk score (e.g., 0-100).</a:t>
                      </a:r>
                      <a:endParaRPr lang="en-IN" dirty="0">
                        <a:solidFill>
                          <a:srgbClr val="CCD6F6"/>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b="1" dirty="0">
                          <a:solidFill>
                            <a:srgbClr val="CCD6F6"/>
                          </a:solidFill>
                        </a:rPr>
                        <a:t>Goal:</a:t>
                      </a:r>
                      <a:r>
                        <a:rPr lang="en-US" dirty="0">
                          <a:solidFill>
                            <a:srgbClr val="CCD6F6"/>
                          </a:solidFill>
                        </a:rPr>
                        <a:t> Assign a clear, actionable category (e.g., Critical, Urgent, Monitor).</a:t>
                      </a:r>
                      <a:endParaRPr lang="en-IN" dirty="0">
                        <a:solidFill>
                          <a:srgbClr val="CCD6F6"/>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83675559"/>
                  </a:ext>
                </a:extLst>
              </a:tr>
              <a:tr h="1166813">
                <a:tc>
                  <a:txBody>
                    <a:bodyPr/>
                    <a:lstStyle/>
                    <a:p>
                      <a:r>
                        <a:rPr lang="en-US" b="1" dirty="0">
                          <a:solidFill>
                            <a:srgbClr val="CCD6F6"/>
                          </a:solidFill>
                        </a:rPr>
                        <a:t>Analogy:</a:t>
                      </a:r>
                      <a:r>
                        <a:rPr lang="en-US" dirty="0">
                          <a:solidFill>
                            <a:srgbClr val="CCD6F6"/>
                          </a:solidFill>
                        </a:rPr>
                        <a:t> A weather forecast giving an "85% chance of being exploited."</a:t>
                      </a:r>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b="1" dirty="0">
                          <a:solidFill>
                            <a:srgbClr val="CCD6F6"/>
                          </a:solidFill>
                        </a:rPr>
                        <a:t>Analogy:</a:t>
                      </a:r>
                      <a:r>
                        <a:rPr lang="en-US" dirty="0">
                          <a:solidFill>
                            <a:srgbClr val="CCD6F6"/>
                          </a:solidFill>
                        </a:rPr>
                        <a:t> A weather app issuing a "Tornado Warning!"</a:t>
                      </a:r>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39248947"/>
                  </a:ext>
                </a:extLst>
              </a:tr>
              <a:tr h="1166813">
                <a:tc>
                  <a:txBody>
                    <a:bodyPr/>
                    <a:lstStyle/>
                    <a:p>
                      <a:r>
                        <a:rPr lang="en-US" b="1" dirty="0">
                          <a:solidFill>
                            <a:srgbClr val="CCD6F6"/>
                          </a:solidFill>
                        </a:rPr>
                        <a:t>Use Case:</a:t>
                      </a:r>
                      <a:r>
                        <a:rPr lang="en-US" dirty="0">
                          <a:solidFill>
                            <a:srgbClr val="CCD6F6"/>
                          </a:solidFill>
                        </a:rPr>
                        <a:t> Perfect for ranking vulnerabilities against each other with high granularity.</a:t>
                      </a:r>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b="1" dirty="0">
                          <a:solidFill>
                            <a:srgbClr val="CCD6F6"/>
                          </a:solidFill>
                        </a:rPr>
                        <a:t>Use Case:</a:t>
                      </a:r>
                      <a:r>
                        <a:rPr lang="en-US" dirty="0">
                          <a:solidFill>
                            <a:srgbClr val="CCD6F6"/>
                          </a:solidFill>
                        </a:rPr>
                        <a:t> Perfect for creating automated workflows and tickets for security teams.</a:t>
                      </a:r>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39131631"/>
                  </a:ext>
                </a:extLst>
              </a:tr>
            </a:tbl>
          </a:graphicData>
        </a:graphic>
      </p:graphicFrame>
      <p:pic>
        <p:nvPicPr>
          <p:cNvPr id="5" name="Picture 4">
            <a:extLst>
              <a:ext uri="{FF2B5EF4-FFF2-40B4-BE49-F238E27FC236}">
                <a16:creationId xmlns:a16="http://schemas.microsoft.com/office/drawing/2014/main" id="{E5686C81-73B5-D0E8-82DE-AA245853DB1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2780102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A1477-DD40-60B9-C798-E51904195A21}"/>
              </a:ext>
            </a:extLst>
          </p:cNvPr>
          <p:cNvSpPr>
            <a:spLocks noGrp="1"/>
          </p:cNvSpPr>
          <p:nvPr>
            <p:ph type="title"/>
          </p:nvPr>
        </p:nvSpPr>
        <p:spPr>
          <a:xfrm>
            <a:off x="838200" y="152401"/>
            <a:ext cx="10515600" cy="1325563"/>
          </a:xfrm>
        </p:spPr>
        <p:txBody>
          <a:bodyPr/>
          <a:lstStyle/>
          <a:p>
            <a:r>
              <a:rPr lang="en-IN" dirty="0"/>
              <a:t>Table Of Content </a:t>
            </a:r>
          </a:p>
        </p:txBody>
      </p:sp>
      <p:sp>
        <p:nvSpPr>
          <p:cNvPr id="3" name="Content Placeholder 2">
            <a:extLst>
              <a:ext uri="{FF2B5EF4-FFF2-40B4-BE49-F238E27FC236}">
                <a16:creationId xmlns:a16="http://schemas.microsoft.com/office/drawing/2014/main" id="{EF8C4E9C-2D78-B8E5-BABA-A38961A254F2}"/>
              </a:ext>
            </a:extLst>
          </p:cNvPr>
          <p:cNvSpPr>
            <a:spLocks noGrp="1"/>
          </p:cNvSpPr>
          <p:nvPr>
            <p:ph idx="1"/>
          </p:nvPr>
        </p:nvSpPr>
        <p:spPr>
          <a:xfrm>
            <a:off x="838200" y="1442166"/>
            <a:ext cx="10515600" cy="5263433"/>
          </a:xfrm>
        </p:spPr>
        <p:txBody>
          <a:bodyPr>
            <a:normAutofit fontScale="92500" lnSpcReduction="10000"/>
          </a:bodyPr>
          <a:lstStyle/>
          <a:p>
            <a:r>
              <a:rPr lang="en-IN" dirty="0"/>
              <a:t>The Modern Threat Landscape: Why Cybersecurity is important ?</a:t>
            </a:r>
          </a:p>
          <a:p>
            <a:pPr marL="0" indent="0">
              <a:buNone/>
            </a:pPr>
            <a:endParaRPr lang="en-IN" dirty="0"/>
          </a:p>
          <a:p>
            <a:r>
              <a:rPr lang="en-IN" dirty="0"/>
              <a:t>The New Battlefield: A Game of Wits, Attacker vs Defenders</a:t>
            </a:r>
          </a:p>
          <a:p>
            <a:pPr marL="0" indent="0">
              <a:buNone/>
            </a:pPr>
            <a:endParaRPr lang="en-IN" dirty="0"/>
          </a:p>
          <a:p>
            <a:r>
              <a:rPr lang="en-IN" dirty="0"/>
              <a:t>Why AI is Game Changer ?</a:t>
            </a:r>
          </a:p>
          <a:p>
            <a:pPr marL="0" indent="0">
              <a:buNone/>
            </a:pPr>
            <a:endParaRPr lang="en-IN" dirty="0"/>
          </a:p>
          <a:p>
            <a:r>
              <a:rPr lang="en-IN" dirty="0"/>
              <a:t>The Defender’s playbook: AI as a Shield</a:t>
            </a:r>
          </a:p>
          <a:p>
            <a:pPr marL="0" indent="0">
              <a:buNone/>
            </a:pPr>
            <a:endParaRPr lang="en-IN" dirty="0"/>
          </a:p>
          <a:p>
            <a:r>
              <a:rPr lang="en-IN" dirty="0"/>
              <a:t>The Attacker’s Arsenal: AI as a Sword</a:t>
            </a:r>
          </a:p>
          <a:p>
            <a:pPr marL="0" indent="0">
              <a:buNone/>
            </a:pPr>
            <a:endParaRPr lang="en-IN" dirty="0"/>
          </a:p>
          <a:p>
            <a:r>
              <a:rPr lang="en-IN" dirty="0"/>
              <a:t>Conclusion</a:t>
            </a:r>
          </a:p>
          <a:p>
            <a:pPr marL="0" indent="0">
              <a:buNone/>
            </a:pPr>
            <a:endParaRPr lang="en-IN" dirty="0"/>
          </a:p>
        </p:txBody>
      </p:sp>
      <p:pic>
        <p:nvPicPr>
          <p:cNvPr id="4" name="Picture 3">
            <a:extLst>
              <a:ext uri="{FF2B5EF4-FFF2-40B4-BE49-F238E27FC236}">
                <a16:creationId xmlns:a16="http://schemas.microsoft.com/office/drawing/2014/main" id="{65BE993E-5B4A-AEDF-4979-533FD8BF1174}"/>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86167"/>
            <a:ext cx="673509" cy="673509"/>
          </a:xfrm>
          <a:prstGeom prst="rect">
            <a:avLst/>
          </a:prstGeom>
        </p:spPr>
      </p:pic>
    </p:spTree>
    <p:extLst>
      <p:ext uri="{BB962C8B-B14F-4D97-AF65-F5344CB8AC3E}">
        <p14:creationId xmlns:p14="http://schemas.microsoft.com/office/powerpoint/2010/main" val="29026241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AA53E-A094-BBA7-D19E-1254042EA9F6}"/>
              </a:ext>
            </a:extLst>
          </p:cNvPr>
          <p:cNvSpPr>
            <a:spLocks noGrp="1"/>
          </p:cNvSpPr>
          <p:nvPr>
            <p:ph type="title"/>
          </p:nvPr>
        </p:nvSpPr>
        <p:spPr/>
        <p:txBody>
          <a:bodyPr/>
          <a:lstStyle/>
          <a:p>
            <a:r>
              <a:rPr lang="en-IN" dirty="0"/>
              <a:t>The Algorithm</a:t>
            </a:r>
          </a:p>
        </p:txBody>
      </p:sp>
      <p:graphicFrame>
        <p:nvGraphicFramePr>
          <p:cNvPr id="4" name="Content Placeholder 3">
            <a:extLst>
              <a:ext uri="{FF2B5EF4-FFF2-40B4-BE49-F238E27FC236}">
                <a16:creationId xmlns:a16="http://schemas.microsoft.com/office/drawing/2014/main" id="{9BAB3069-DEAA-2847-CE79-A7437A999D5C}"/>
              </a:ext>
            </a:extLst>
          </p:cNvPr>
          <p:cNvGraphicFramePr>
            <a:graphicFrameLocks noGrp="1"/>
          </p:cNvGraphicFramePr>
          <p:nvPr>
            <p:ph idx="1"/>
            <p:extLst>
              <p:ext uri="{D42A27DB-BD31-4B8C-83A1-F6EECF244321}">
                <p14:modId xmlns:p14="http://schemas.microsoft.com/office/powerpoint/2010/main" val="2521944705"/>
              </p:ext>
            </p:extLst>
          </p:nvPr>
        </p:nvGraphicFramePr>
        <p:xfrm>
          <a:off x="838200" y="1825625"/>
          <a:ext cx="10515600" cy="3880695"/>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3670344192"/>
                    </a:ext>
                  </a:extLst>
                </a:gridCol>
                <a:gridCol w="5257800">
                  <a:extLst>
                    <a:ext uri="{9D8B030D-6E8A-4147-A177-3AD203B41FA5}">
                      <a16:colId xmlns:a16="http://schemas.microsoft.com/office/drawing/2014/main" val="2384957640"/>
                    </a:ext>
                  </a:extLst>
                </a:gridCol>
              </a:tblGrid>
              <a:tr h="1293565">
                <a:tc>
                  <a:txBody>
                    <a:bodyPr/>
                    <a:lstStyle/>
                    <a:p>
                      <a:r>
                        <a:rPr lang="en-IN" dirty="0">
                          <a:solidFill>
                            <a:srgbClr val="CCD6F6"/>
                          </a:solidFill>
                        </a:rPr>
                        <a:t>XGBOOST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IN" dirty="0">
                          <a:solidFill>
                            <a:srgbClr val="CCD6F6"/>
                          </a:solidFill>
                        </a:rPr>
                        <a:t>NEURAL NETWORKS</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806772102"/>
                  </a:ext>
                </a:extLst>
              </a:tr>
              <a:tr h="1293565">
                <a:tc>
                  <a:txBody>
                    <a:bodyPr/>
                    <a:lstStyle/>
                    <a:p>
                      <a:r>
                        <a:rPr lang="en-US" dirty="0">
                          <a:solidFill>
                            <a:srgbClr val="CCD6F6"/>
                          </a:solidFill>
                        </a:rPr>
                        <a:t>A powerful and efficient tree-based algorithm.</a:t>
                      </a:r>
                      <a:endParaRPr lang="en-IN" dirty="0">
                        <a:solidFill>
                          <a:srgbClr val="CCD6F6"/>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dirty="0">
                          <a:solidFill>
                            <a:srgbClr val="CCD6F6"/>
                          </a:solidFill>
                        </a:rPr>
                        <a:t>A model inspired by the human brain.</a:t>
                      </a:r>
                      <a:endParaRPr lang="en-IN" dirty="0">
                        <a:solidFill>
                          <a:srgbClr val="CCD6F6"/>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96660849"/>
                  </a:ext>
                </a:extLst>
              </a:tr>
              <a:tr h="1293565">
                <a:tc>
                  <a:txBody>
                    <a:bodyPr/>
                    <a:lstStyle/>
                    <a:p>
                      <a:r>
                        <a:rPr lang="en-US" b="1" dirty="0">
                          <a:solidFill>
                            <a:srgbClr val="CCD6F6"/>
                          </a:solidFill>
                        </a:rPr>
                        <a:t>Why it's used:</a:t>
                      </a:r>
                      <a:r>
                        <a:rPr lang="en-US" dirty="0">
                          <a:solidFill>
                            <a:srgbClr val="CCD6F6"/>
                          </a:solidFill>
                        </a:rPr>
                        <a:t> Excellent for structured, tabular data like vulnerability reports. It's an industry-proven workhorse known for its speed and accuracy.</a:t>
                      </a:r>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b="1" dirty="0">
                          <a:solidFill>
                            <a:srgbClr val="CCD6F6"/>
                          </a:solidFill>
                        </a:rPr>
                        <a:t>Why it's used:</a:t>
                      </a:r>
                      <a:r>
                        <a:rPr lang="en-US" dirty="0">
                          <a:solidFill>
                            <a:srgbClr val="CCD6F6"/>
                          </a:solidFill>
                        </a:rPr>
                        <a:t> Can uncover complex, non-linear patterns from vast amounts of unstructured threat data (like hacker forum chatter) that other models might miss.</a:t>
                      </a:r>
                      <a:endParaRPr lang="en-IN" dirty="0">
                        <a:solidFill>
                          <a:srgbClr val="CCD6F6"/>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109716223"/>
                  </a:ext>
                </a:extLst>
              </a:tr>
            </a:tbl>
          </a:graphicData>
        </a:graphic>
      </p:graphicFrame>
      <p:pic>
        <p:nvPicPr>
          <p:cNvPr id="5" name="Picture 4">
            <a:extLst>
              <a:ext uri="{FF2B5EF4-FFF2-40B4-BE49-F238E27FC236}">
                <a16:creationId xmlns:a16="http://schemas.microsoft.com/office/drawing/2014/main" id="{AB80D369-1DF4-AFF4-EDCE-0D4107F0DDD2}"/>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15895256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882F4-F260-E296-0102-B2464E35746B}"/>
              </a:ext>
            </a:extLst>
          </p:cNvPr>
          <p:cNvSpPr>
            <a:spLocks noGrp="1"/>
          </p:cNvSpPr>
          <p:nvPr>
            <p:ph type="title"/>
          </p:nvPr>
        </p:nvSpPr>
        <p:spPr/>
        <p:txBody>
          <a:bodyPr/>
          <a:lstStyle/>
          <a:p>
            <a:r>
              <a:rPr lang="en-IN" dirty="0"/>
              <a:t>Fueing the Engine; The Data Sources</a:t>
            </a:r>
          </a:p>
        </p:txBody>
      </p:sp>
      <p:sp>
        <p:nvSpPr>
          <p:cNvPr id="3" name="Content Placeholder 2">
            <a:extLst>
              <a:ext uri="{FF2B5EF4-FFF2-40B4-BE49-F238E27FC236}">
                <a16:creationId xmlns:a16="http://schemas.microsoft.com/office/drawing/2014/main" id="{4E23D2F9-9D02-3257-2CD9-4AE8C1FD60D5}"/>
              </a:ext>
            </a:extLst>
          </p:cNvPr>
          <p:cNvSpPr>
            <a:spLocks noGrp="1"/>
          </p:cNvSpPr>
          <p:nvPr>
            <p:ph idx="1"/>
          </p:nvPr>
        </p:nvSpPr>
        <p:spPr/>
        <p:txBody>
          <a:bodyPr>
            <a:normAutofit lnSpcReduction="10000"/>
          </a:bodyPr>
          <a:lstStyle/>
          <a:p>
            <a:r>
              <a:rPr lang="en-US" b="1" dirty="0"/>
              <a:t>Vulnerability Data:</a:t>
            </a:r>
            <a:r>
              <a:rPr lang="en-US" dirty="0"/>
              <a:t> CVE details, CVSS scores, software weaknesses (CWEs).</a:t>
            </a:r>
          </a:p>
          <a:p>
            <a:r>
              <a:rPr lang="en-IN" dirty="0"/>
              <a:t> </a:t>
            </a:r>
            <a:r>
              <a:rPr lang="en-US" b="1" dirty="0"/>
              <a:t>Threat Intelligence Feeds:</a:t>
            </a:r>
            <a:r>
              <a:rPr lang="en-US" dirty="0"/>
              <a:t> Real-time data on active exploits, malware, and dark web chatter.</a:t>
            </a:r>
          </a:p>
          <a:p>
            <a:r>
              <a:rPr lang="en-US" dirty="0"/>
              <a:t> </a:t>
            </a:r>
            <a:r>
              <a:rPr lang="en-US" b="1" dirty="0"/>
              <a:t>Asset Criticality:</a:t>
            </a:r>
            <a:r>
              <a:rPr lang="en-US" dirty="0"/>
              <a:t> Is the asset a public web server or an isolated test machine?</a:t>
            </a:r>
          </a:p>
          <a:p>
            <a:r>
              <a:rPr lang="en-IN" dirty="0"/>
              <a:t> </a:t>
            </a:r>
            <a:r>
              <a:rPr lang="en-IN" b="1" dirty="0"/>
              <a:t>Network Context: How exposed is the asset? Is it </a:t>
            </a:r>
            <a:r>
              <a:rPr lang="en-IN" b="1" dirty="0" err="1"/>
              <a:t>protectd</a:t>
            </a:r>
            <a:r>
              <a:rPr lang="en-IN" b="1" dirty="0"/>
              <a:t> by a firewall?</a:t>
            </a:r>
          </a:p>
          <a:p>
            <a:r>
              <a:rPr lang="en-IN" b="1" dirty="0"/>
              <a:t>Historical Data: Has our organisation been attacked via this type of vulnerability before?</a:t>
            </a:r>
          </a:p>
        </p:txBody>
      </p:sp>
      <p:pic>
        <p:nvPicPr>
          <p:cNvPr id="8" name="Picture 7">
            <a:extLst>
              <a:ext uri="{FF2B5EF4-FFF2-40B4-BE49-F238E27FC236}">
                <a16:creationId xmlns:a16="http://schemas.microsoft.com/office/drawing/2014/main" id="{169B473F-7229-36A7-CC36-93430F231655}"/>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33995053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6BA14-B2F9-B07E-13D0-441B7A8002F2}"/>
              </a:ext>
            </a:extLst>
          </p:cNvPr>
          <p:cNvSpPr>
            <a:spLocks noGrp="1"/>
          </p:cNvSpPr>
          <p:nvPr>
            <p:ph type="title"/>
          </p:nvPr>
        </p:nvSpPr>
        <p:spPr/>
        <p:txBody>
          <a:bodyPr/>
          <a:lstStyle/>
          <a:p>
            <a:r>
              <a:rPr lang="en-IN" dirty="0"/>
              <a:t>From Lab to Live: Operationalizing The AI</a:t>
            </a:r>
          </a:p>
        </p:txBody>
      </p:sp>
      <p:graphicFrame>
        <p:nvGraphicFramePr>
          <p:cNvPr id="4" name="Content Placeholder 3">
            <a:extLst>
              <a:ext uri="{FF2B5EF4-FFF2-40B4-BE49-F238E27FC236}">
                <a16:creationId xmlns:a16="http://schemas.microsoft.com/office/drawing/2014/main" id="{6382C3A7-9792-45EF-37AE-DACB595D2ECF}"/>
              </a:ext>
            </a:extLst>
          </p:cNvPr>
          <p:cNvGraphicFramePr>
            <a:graphicFrameLocks noGrp="1"/>
          </p:cNvGraphicFramePr>
          <p:nvPr>
            <p:ph idx="1"/>
            <p:extLst>
              <p:ext uri="{D42A27DB-BD31-4B8C-83A1-F6EECF244321}">
                <p14:modId xmlns:p14="http://schemas.microsoft.com/office/powerpoint/2010/main" val="173295964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BD0933F5-5214-B924-ECFF-0CEF20ACF2C2}"/>
              </a:ext>
            </a:extLst>
          </p:cNvPr>
          <p:cNvPicPr>
            <a:picLocks noChangeAspect="1"/>
          </p:cNvPicPr>
          <p:nvPr/>
        </p:nvPicPr>
        <p:blipFill>
          <a:blip r:embed="rId7">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11471485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274E7-D144-1E19-1161-6468E316EA76}"/>
              </a:ext>
            </a:extLst>
          </p:cNvPr>
          <p:cNvSpPr>
            <a:spLocks noGrp="1"/>
          </p:cNvSpPr>
          <p:nvPr>
            <p:ph type="title"/>
          </p:nvPr>
        </p:nvSpPr>
        <p:spPr/>
        <p:txBody>
          <a:bodyPr/>
          <a:lstStyle/>
          <a:p>
            <a:r>
              <a:rPr lang="en-IN" dirty="0"/>
              <a:t>The Impact: Measuring the Results</a:t>
            </a:r>
          </a:p>
        </p:txBody>
      </p:sp>
      <p:graphicFrame>
        <p:nvGraphicFramePr>
          <p:cNvPr id="4" name="Content Placeholder 3">
            <a:extLst>
              <a:ext uri="{FF2B5EF4-FFF2-40B4-BE49-F238E27FC236}">
                <a16:creationId xmlns:a16="http://schemas.microsoft.com/office/drawing/2014/main" id="{162C7802-0B38-48D9-624B-4577AAB0920D}"/>
              </a:ext>
            </a:extLst>
          </p:cNvPr>
          <p:cNvGraphicFramePr>
            <a:graphicFrameLocks noGrp="1"/>
          </p:cNvGraphicFramePr>
          <p:nvPr>
            <p:ph idx="1"/>
            <p:extLst>
              <p:ext uri="{D42A27DB-BD31-4B8C-83A1-F6EECF244321}">
                <p14:modId xmlns:p14="http://schemas.microsoft.com/office/powerpoint/2010/main" val="423114068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C191D5C8-A6DF-828E-17D3-5FD3ECD6D559}"/>
              </a:ext>
            </a:extLst>
          </p:cNvPr>
          <p:cNvPicPr>
            <a:picLocks noChangeAspect="1"/>
          </p:cNvPicPr>
          <p:nvPr/>
        </p:nvPicPr>
        <p:blipFill>
          <a:blip r:embed="rId7">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4903770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0B0BDE-BE95-93B9-EC15-2DB1C5CFC8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669ED5-B2AF-7C84-5F29-F62BCCB68E56}"/>
              </a:ext>
            </a:extLst>
          </p:cNvPr>
          <p:cNvSpPr>
            <a:spLocks noGrp="1"/>
          </p:cNvSpPr>
          <p:nvPr>
            <p:ph type="ctrTitle"/>
          </p:nvPr>
        </p:nvSpPr>
        <p:spPr>
          <a:xfrm>
            <a:off x="1524000" y="1301771"/>
            <a:ext cx="9144000" cy="2387600"/>
          </a:xfrm>
        </p:spPr>
        <p:txBody>
          <a:bodyPr>
            <a:normAutofit/>
          </a:bodyPr>
          <a:lstStyle/>
          <a:p>
            <a:r>
              <a:rPr lang="en-IN" dirty="0"/>
              <a:t>The Attacker’s Arsenal</a:t>
            </a:r>
          </a:p>
        </p:txBody>
      </p:sp>
      <p:sp>
        <p:nvSpPr>
          <p:cNvPr id="3" name="TextBox 2">
            <a:extLst>
              <a:ext uri="{FF2B5EF4-FFF2-40B4-BE49-F238E27FC236}">
                <a16:creationId xmlns:a16="http://schemas.microsoft.com/office/drawing/2014/main" id="{D3DB2AD5-5121-BAD4-1A1C-B7DFCF5A95A3}"/>
              </a:ext>
            </a:extLst>
          </p:cNvPr>
          <p:cNvSpPr txBox="1"/>
          <p:nvPr/>
        </p:nvSpPr>
        <p:spPr>
          <a:xfrm>
            <a:off x="3299593" y="4085864"/>
            <a:ext cx="5592813" cy="461665"/>
          </a:xfrm>
          <a:prstGeom prst="rect">
            <a:avLst/>
          </a:prstGeom>
          <a:noFill/>
        </p:spPr>
        <p:txBody>
          <a:bodyPr wrap="none" rtlCol="0">
            <a:spAutoFit/>
          </a:bodyPr>
          <a:lstStyle/>
          <a:p>
            <a:r>
              <a:rPr lang="en-IN" sz="2400" dirty="0">
                <a:solidFill>
                  <a:srgbClr val="CCD6F6"/>
                </a:solidFill>
              </a:rPr>
              <a:t>Game Theory and the Rise of Adversarial AI</a:t>
            </a:r>
          </a:p>
        </p:txBody>
      </p:sp>
      <p:pic>
        <p:nvPicPr>
          <p:cNvPr id="4" name="Picture 3">
            <a:extLst>
              <a:ext uri="{FF2B5EF4-FFF2-40B4-BE49-F238E27FC236}">
                <a16:creationId xmlns:a16="http://schemas.microsoft.com/office/drawing/2014/main" id="{FB2B2132-12DE-F9CA-ADC5-CFAD47BB0AC7}"/>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27882763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B2DC5-51DF-CBEE-03C0-0E1E0C53F458}"/>
              </a:ext>
            </a:extLst>
          </p:cNvPr>
          <p:cNvSpPr>
            <a:spLocks noGrp="1"/>
          </p:cNvSpPr>
          <p:nvPr>
            <p:ph type="title"/>
          </p:nvPr>
        </p:nvSpPr>
        <p:spPr/>
        <p:txBody>
          <a:bodyPr/>
          <a:lstStyle/>
          <a:p>
            <a:r>
              <a:rPr lang="en-IN" dirty="0"/>
              <a:t>The Strategic Framework: Game Theory</a:t>
            </a:r>
          </a:p>
        </p:txBody>
      </p:sp>
      <p:sp>
        <p:nvSpPr>
          <p:cNvPr id="3" name="Content Placeholder 2">
            <a:extLst>
              <a:ext uri="{FF2B5EF4-FFF2-40B4-BE49-F238E27FC236}">
                <a16:creationId xmlns:a16="http://schemas.microsoft.com/office/drawing/2014/main" id="{F7775944-3776-5B00-8E02-DD419761221F}"/>
              </a:ext>
            </a:extLst>
          </p:cNvPr>
          <p:cNvSpPr>
            <a:spLocks noGrp="1"/>
          </p:cNvSpPr>
          <p:nvPr>
            <p:ph idx="1"/>
          </p:nvPr>
        </p:nvSpPr>
        <p:spPr/>
        <p:txBody>
          <a:bodyPr/>
          <a:lstStyle/>
          <a:p>
            <a:r>
              <a:rPr lang="en-IN" dirty="0"/>
              <a:t> </a:t>
            </a:r>
            <a:r>
              <a:rPr lang="en-US" b="1" dirty="0"/>
              <a:t>Game Theory</a:t>
            </a:r>
            <a:r>
              <a:rPr lang="en-US" dirty="0"/>
              <a:t> is the study of strategic interaction between rational players. In cybersecurity, the primary players are the Attacker and the Defender.</a:t>
            </a:r>
          </a:p>
          <a:p>
            <a:r>
              <a:rPr lang="en-US" dirty="0"/>
              <a:t> </a:t>
            </a:r>
            <a:r>
              <a:rPr lang="en-US" b="1" dirty="0"/>
              <a:t>Attacker's Goal:</a:t>
            </a:r>
            <a:r>
              <a:rPr lang="en-US" dirty="0"/>
              <a:t> Maximize the chance of a successful breach at the lowest cost.</a:t>
            </a:r>
          </a:p>
          <a:p>
            <a:r>
              <a:rPr lang="en-US" dirty="0"/>
              <a:t> </a:t>
            </a:r>
            <a:r>
              <a:rPr lang="en-US" b="1" dirty="0"/>
              <a:t>Defender’s Goal: </a:t>
            </a:r>
            <a:r>
              <a:rPr lang="en-US" dirty="0"/>
              <a:t>Minimize the chance of a breach with a limited budget.</a:t>
            </a:r>
          </a:p>
          <a:p>
            <a:r>
              <a:rPr lang="en-IN" b="1" dirty="0"/>
              <a:t> </a:t>
            </a:r>
            <a:r>
              <a:rPr lang="en-US" b="1" dirty="0"/>
              <a:t>The Key Insight:</a:t>
            </a:r>
            <a:r>
              <a:rPr lang="en-US" dirty="0"/>
              <a:t> The best move for one player depends entirely on the actions of the other. As defenders adopt AI, attackers must change their game.</a:t>
            </a:r>
            <a:endParaRPr lang="en-IN" b="1" dirty="0"/>
          </a:p>
        </p:txBody>
      </p:sp>
      <p:pic>
        <p:nvPicPr>
          <p:cNvPr id="6" name="Picture 5">
            <a:extLst>
              <a:ext uri="{FF2B5EF4-FFF2-40B4-BE49-F238E27FC236}">
                <a16:creationId xmlns:a16="http://schemas.microsoft.com/office/drawing/2014/main" id="{3E23A533-27EC-7BA0-D4E2-0867ADD6BCDA}"/>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15677439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5B1EF-89DE-0179-5817-9BD3FF38E196}"/>
              </a:ext>
            </a:extLst>
          </p:cNvPr>
          <p:cNvSpPr>
            <a:spLocks noGrp="1"/>
          </p:cNvSpPr>
          <p:nvPr>
            <p:ph type="title"/>
          </p:nvPr>
        </p:nvSpPr>
        <p:spPr/>
        <p:txBody>
          <a:bodyPr>
            <a:normAutofit fontScale="90000"/>
          </a:bodyPr>
          <a:lstStyle/>
          <a:p>
            <a:r>
              <a:rPr lang="en-IN" dirty="0"/>
              <a:t>Adversarial AI : Intentionally deceiving AI model with malicious inputs</a:t>
            </a:r>
          </a:p>
        </p:txBody>
      </p:sp>
      <p:sp>
        <p:nvSpPr>
          <p:cNvPr id="3" name="Content Placeholder 2">
            <a:extLst>
              <a:ext uri="{FF2B5EF4-FFF2-40B4-BE49-F238E27FC236}">
                <a16:creationId xmlns:a16="http://schemas.microsoft.com/office/drawing/2014/main" id="{DBDF1AD0-9D45-E86D-501D-D6E0007D8723}"/>
              </a:ext>
            </a:extLst>
          </p:cNvPr>
          <p:cNvSpPr>
            <a:spLocks noGrp="1"/>
          </p:cNvSpPr>
          <p:nvPr>
            <p:ph idx="1"/>
          </p:nvPr>
        </p:nvSpPr>
        <p:spPr>
          <a:xfrm>
            <a:off x="668594" y="1825624"/>
            <a:ext cx="10685206" cy="4924219"/>
          </a:xfrm>
        </p:spPr>
        <p:txBody>
          <a:bodyPr>
            <a:normAutofit fontScale="92500" lnSpcReduction="10000"/>
          </a:bodyPr>
          <a:lstStyle/>
          <a:p>
            <a:r>
              <a:rPr lang="en-US" dirty="0"/>
              <a:t>Adversarial AI is a technique that aims to fool or manipulate machine learning models by providing deceptive data. In cybersecurity, this means making AI-driven security tools blind to threats.</a:t>
            </a:r>
          </a:p>
          <a:p>
            <a:pPr marL="0" indent="0">
              <a:buNone/>
            </a:pPr>
            <a:endParaRPr lang="en-US" dirty="0"/>
          </a:p>
          <a:p>
            <a:r>
              <a:rPr lang="en-US" b="1" dirty="0"/>
              <a:t>Common Attack Methods:</a:t>
            </a:r>
            <a:endParaRPr lang="en-US" dirty="0"/>
          </a:p>
          <a:p>
            <a:pPr marL="571500" indent="-571500">
              <a:buFont typeface="+mj-lt"/>
              <a:buAutoNum type="romanLcPeriod"/>
            </a:pPr>
            <a:r>
              <a:rPr lang="en-US" b="1" dirty="0"/>
              <a:t>Evasion:</a:t>
            </a:r>
            <a:r>
              <a:rPr lang="en-US" dirty="0"/>
              <a:t> The attacker makes small changes to malicious code or data (like a virus) so that it's no longer recognized by the AI security model.</a:t>
            </a:r>
          </a:p>
          <a:p>
            <a:pPr marL="571500" indent="-571500">
              <a:buFont typeface="+mj-lt"/>
              <a:buAutoNum type="romanLcPeriod"/>
            </a:pPr>
            <a:r>
              <a:rPr lang="en-US" b="1" dirty="0"/>
              <a:t>Poisoning:</a:t>
            </a:r>
            <a:r>
              <a:rPr lang="en-US" dirty="0"/>
              <a:t> The attacker secretly feeds bad information into the AI's training data, creating a "backdoor" or blind spot they can exploit later.</a:t>
            </a:r>
          </a:p>
          <a:p>
            <a:pPr marL="571500" indent="-571500">
              <a:buFont typeface="+mj-lt"/>
              <a:buAutoNum type="romanLcPeriod"/>
            </a:pPr>
            <a:r>
              <a:rPr lang="en-US" b="1" dirty="0"/>
              <a:t>Model Stealing:</a:t>
            </a:r>
            <a:r>
              <a:rPr lang="en-US" dirty="0"/>
              <a:t> The attacker probes the AI model to learn how it works, allowing them to reverse-engineer it or steal the intellectual property.</a:t>
            </a:r>
          </a:p>
          <a:p>
            <a:endParaRPr lang="en-IN" dirty="0"/>
          </a:p>
        </p:txBody>
      </p:sp>
      <p:pic>
        <p:nvPicPr>
          <p:cNvPr id="4" name="Picture 3">
            <a:extLst>
              <a:ext uri="{FF2B5EF4-FFF2-40B4-BE49-F238E27FC236}">
                <a16:creationId xmlns:a16="http://schemas.microsoft.com/office/drawing/2014/main" id="{F7DC0B68-2B14-284C-7543-E708000BCDDC}"/>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4049641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BD647-3B34-7866-5621-359C8783E9DE}"/>
              </a:ext>
            </a:extLst>
          </p:cNvPr>
          <p:cNvSpPr>
            <a:spLocks noGrp="1"/>
          </p:cNvSpPr>
          <p:nvPr>
            <p:ph type="title"/>
          </p:nvPr>
        </p:nvSpPr>
        <p:spPr/>
        <p:txBody>
          <a:bodyPr/>
          <a:lstStyle/>
          <a:p>
            <a:r>
              <a:rPr lang="en-IN" dirty="0"/>
              <a:t>The Intersection: Cybersecurity as a Strategic Game</a:t>
            </a:r>
          </a:p>
        </p:txBody>
      </p:sp>
      <p:sp>
        <p:nvSpPr>
          <p:cNvPr id="3" name="Content Placeholder 2">
            <a:extLst>
              <a:ext uri="{FF2B5EF4-FFF2-40B4-BE49-F238E27FC236}">
                <a16:creationId xmlns:a16="http://schemas.microsoft.com/office/drawing/2014/main" id="{93BBE5CD-042A-0DDF-DFB9-151708267434}"/>
              </a:ext>
            </a:extLst>
          </p:cNvPr>
          <p:cNvSpPr>
            <a:spLocks noGrp="1"/>
          </p:cNvSpPr>
          <p:nvPr>
            <p:ph idx="1"/>
          </p:nvPr>
        </p:nvSpPr>
        <p:spPr/>
        <p:txBody>
          <a:bodyPr/>
          <a:lstStyle/>
          <a:p>
            <a:r>
              <a:rPr lang="en-US" dirty="0"/>
              <a:t>We can model the conflict between a cyber attacker and a defender as a strategic game.</a:t>
            </a:r>
          </a:p>
          <a:p>
            <a:r>
              <a:rPr lang="en-IN" dirty="0"/>
              <a:t>The Players:</a:t>
            </a:r>
          </a:p>
          <a:p>
            <a:pPr marL="571500" indent="-571500">
              <a:buFont typeface="+mj-lt"/>
              <a:buAutoNum type="romanLcPeriod"/>
            </a:pPr>
            <a:r>
              <a:rPr lang="en-IN" dirty="0"/>
              <a:t>Attacker (Adversary) : Wants to bypass security, steal data, or cause damage. Their payoff is high when an attack succeeds.</a:t>
            </a:r>
          </a:p>
          <a:p>
            <a:pPr marL="571500" indent="-571500">
              <a:buFont typeface="+mj-lt"/>
              <a:buAutoNum type="romanLcPeriod"/>
            </a:pPr>
            <a:r>
              <a:rPr lang="en-IN" dirty="0"/>
              <a:t>Defender (Cybersecurity AI) : Wants to detect and block attacks to maintain system integrity. Their payoff is high when the system is secure.</a:t>
            </a:r>
          </a:p>
        </p:txBody>
      </p:sp>
      <p:pic>
        <p:nvPicPr>
          <p:cNvPr id="4" name="Picture 3">
            <a:extLst>
              <a:ext uri="{FF2B5EF4-FFF2-40B4-BE49-F238E27FC236}">
                <a16:creationId xmlns:a16="http://schemas.microsoft.com/office/drawing/2014/main" id="{5DBB1131-6599-84AB-7CC5-AA6D47FE6FF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33451539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C2843-8A26-ADC7-4B6B-93E0325D6E3B}"/>
              </a:ext>
            </a:extLst>
          </p:cNvPr>
          <p:cNvSpPr>
            <a:spLocks noGrp="1"/>
          </p:cNvSpPr>
          <p:nvPr>
            <p:ph type="title"/>
          </p:nvPr>
        </p:nvSpPr>
        <p:spPr/>
        <p:txBody>
          <a:bodyPr/>
          <a:lstStyle/>
          <a:p>
            <a:r>
              <a:rPr lang="en-IN" dirty="0"/>
              <a:t>Why Game Theory is a Perfect Fit</a:t>
            </a:r>
          </a:p>
        </p:txBody>
      </p:sp>
      <p:sp>
        <p:nvSpPr>
          <p:cNvPr id="3" name="Content Placeholder 2">
            <a:extLst>
              <a:ext uri="{FF2B5EF4-FFF2-40B4-BE49-F238E27FC236}">
                <a16:creationId xmlns:a16="http://schemas.microsoft.com/office/drawing/2014/main" id="{01C91A5E-CCEA-AD39-3DFE-3E1DBC44CE3C}"/>
              </a:ext>
            </a:extLst>
          </p:cNvPr>
          <p:cNvSpPr>
            <a:spLocks noGrp="1"/>
          </p:cNvSpPr>
          <p:nvPr>
            <p:ph idx="1"/>
          </p:nvPr>
        </p:nvSpPr>
        <p:spPr/>
        <p:txBody>
          <a:bodyPr/>
          <a:lstStyle/>
          <a:p>
            <a:r>
              <a:rPr lang="en-US" dirty="0"/>
              <a:t>It provides a formal way to analyze the constant back-and-forth between attackers and defenders.</a:t>
            </a:r>
          </a:p>
          <a:p>
            <a:endParaRPr lang="en-US" dirty="0"/>
          </a:p>
          <a:p>
            <a:pPr marL="0" indent="0">
              <a:buNone/>
            </a:pPr>
            <a:endParaRPr lang="en-US" dirty="0"/>
          </a:p>
          <a:p>
            <a:r>
              <a:rPr lang="en-US" dirty="0"/>
              <a:t>It helps us move beyond static defenses and create strategies that anticipate and counter the adversary's moves.</a:t>
            </a:r>
            <a:endParaRPr lang="en-IN" dirty="0"/>
          </a:p>
        </p:txBody>
      </p:sp>
      <p:pic>
        <p:nvPicPr>
          <p:cNvPr id="4" name="Picture 3">
            <a:extLst>
              <a:ext uri="{FF2B5EF4-FFF2-40B4-BE49-F238E27FC236}">
                <a16:creationId xmlns:a16="http://schemas.microsoft.com/office/drawing/2014/main" id="{BAB284C5-69DF-9FE4-BB1C-AE85A91E2DCB}"/>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11122755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0767B-52EF-88D6-35C1-DCFFE2CD2646}"/>
              </a:ext>
            </a:extLst>
          </p:cNvPr>
          <p:cNvSpPr>
            <a:spLocks noGrp="1"/>
          </p:cNvSpPr>
          <p:nvPr>
            <p:ph type="title"/>
          </p:nvPr>
        </p:nvSpPr>
        <p:spPr/>
        <p:txBody>
          <a:bodyPr/>
          <a:lstStyle/>
          <a:p>
            <a:r>
              <a:rPr lang="en-IN" dirty="0"/>
              <a:t>Practical Example: An AI Intrusion Detection System (IDS)</a:t>
            </a:r>
          </a:p>
        </p:txBody>
      </p:sp>
      <p:sp>
        <p:nvSpPr>
          <p:cNvPr id="3" name="Content Placeholder 2">
            <a:extLst>
              <a:ext uri="{FF2B5EF4-FFF2-40B4-BE49-F238E27FC236}">
                <a16:creationId xmlns:a16="http://schemas.microsoft.com/office/drawing/2014/main" id="{8108E65E-F73C-7839-E24E-3FCB51A860CF}"/>
              </a:ext>
            </a:extLst>
          </p:cNvPr>
          <p:cNvSpPr>
            <a:spLocks noGrp="1"/>
          </p:cNvSpPr>
          <p:nvPr>
            <p:ph idx="1"/>
          </p:nvPr>
        </p:nvSpPr>
        <p:spPr/>
        <p:txBody>
          <a:bodyPr/>
          <a:lstStyle/>
          <a:p>
            <a:r>
              <a:rPr lang="en-IN" dirty="0"/>
              <a:t>The Game:</a:t>
            </a:r>
          </a:p>
          <a:p>
            <a:pPr marL="571500" indent="-571500">
              <a:buFont typeface="+mj-lt"/>
              <a:buAutoNum type="romanLcPeriod"/>
            </a:pPr>
            <a:r>
              <a:rPr lang="en-IN" dirty="0"/>
              <a:t>Defender’s Strategy: Where should it allocate its limited computational power?</a:t>
            </a:r>
          </a:p>
          <a:p>
            <a:pPr marL="571500" indent="-571500">
              <a:buFont typeface="+mj-lt"/>
              <a:buAutoNum type="romanLcPeriod"/>
            </a:pPr>
            <a:endParaRPr lang="en-IN" dirty="0"/>
          </a:p>
          <a:p>
            <a:pPr marL="0" indent="0">
              <a:buNone/>
            </a:pPr>
            <a:endParaRPr lang="en-IN" dirty="0"/>
          </a:p>
          <a:p>
            <a:pPr>
              <a:buFont typeface="Courier New" panose="02070309020205020404" pitchFamily="49" charset="0"/>
              <a:buChar char="o"/>
            </a:pPr>
            <a:r>
              <a:rPr lang="en-IN" dirty="0"/>
              <a:t> Option A: Heavily monitor web traffic</a:t>
            </a:r>
          </a:p>
          <a:p>
            <a:pPr>
              <a:buFont typeface="Courier New" panose="02070309020205020404" pitchFamily="49" charset="0"/>
              <a:buChar char="o"/>
            </a:pPr>
            <a:r>
              <a:rPr lang="en-IN" dirty="0"/>
              <a:t>Option B: Heavily monitor database access.</a:t>
            </a:r>
          </a:p>
          <a:p>
            <a:pPr>
              <a:buFont typeface="Courier New" panose="02070309020205020404" pitchFamily="49" charset="0"/>
              <a:buChar char="o"/>
            </a:pPr>
            <a:r>
              <a:rPr lang="en-IN" dirty="0"/>
              <a:t>Option C: Distribute monitoring evenly </a:t>
            </a:r>
          </a:p>
        </p:txBody>
      </p:sp>
      <p:pic>
        <p:nvPicPr>
          <p:cNvPr id="4" name="Picture 3">
            <a:extLst>
              <a:ext uri="{FF2B5EF4-FFF2-40B4-BE49-F238E27FC236}">
                <a16:creationId xmlns:a16="http://schemas.microsoft.com/office/drawing/2014/main" id="{0864ECAD-B755-4CC7-7D6B-C7E8EB898625}"/>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3273861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14261A-6BE5-2826-4FC8-E105909F70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068EC6-03C4-26FB-862B-96BDA2252EB1}"/>
              </a:ext>
            </a:extLst>
          </p:cNvPr>
          <p:cNvSpPr>
            <a:spLocks noGrp="1"/>
          </p:cNvSpPr>
          <p:nvPr>
            <p:ph type="ctrTitle"/>
          </p:nvPr>
        </p:nvSpPr>
        <p:spPr>
          <a:xfrm>
            <a:off x="1628173" y="2945376"/>
            <a:ext cx="9144000" cy="2387600"/>
          </a:xfrm>
        </p:spPr>
        <p:txBody>
          <a:bodyPr>
            <a:normAutofit fontScale="90000"/>
          </a:bodyPr>
          <a:lstStyle/>
          <a:p>
            <a:r>
              <a:rPr lang="en-IN" dirty="0"/>
              <a:t>The Modern Threat Landscape: Why Cybersecurity is Important ?</a:t>
            </a:r>
          </a:p>
        </p:txBody>
      </p:sp>
      <p:pic>
        <p:nvPicPr>
          <p:cNvPr id="3" name="Picture 2">
            <a:extLst>
              <a:ext uri="{FF2B5EF4-FFF2-40B4-BE49-F238E27FC236}">
                <a16:creationId xmlns:a16="http://schemas.microsoft.com/office/drawing/2014/main" id="{53A0824F-43DB-50DD-5A2D-BAD03CE8F36E}"/>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27252188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44ADB8-DB9B-FA94-195D-3B10FE116B09}"/>
              </a:ext>
            </a:extLst>
          </p:cNvPr>
          <p:cNvSpPr>
            <a:spLocks noGrp="1"/>
          </p:cNvSpPr>
          <p:nvPr>
            <p:ph idx="1"/>
          </p:nvPr>
        </p:nvSpPr>
        <p:spPr>
          <a:xfrm>
            <a:off x="838200" y="850232"/>
            <a:ext cx="10515600" cy="5326731"/>
          </a:xfrm>
        </p:spPr>
        <p:txBody>
          <a:bodyPr/>
          <a:lstStyle/>
          <a:p>
            <a:pPr marL="0" indent="0">
              <a:buNone/>
            </a:pPr>
            <a:endParaRPr lang="en-IN" dirty="0"/>
          </a:p>
          <a:p>
            <a:pPr marL="0" indent="0">
              <a:buNone/>
            </a:pPr>
            <a:r>
              <a:rPr lang="en-IN" dirty="0"/>
              <a:t>ii. Attacker’s Strategy: Which vector should they use ?</a:t>
            </a:r>
          </a:p>
          <a:p>
            <a:pPr marL="0" indent="0">
              <a:buNone/>
            </a:pPr>
            <a:endParaRPr lang="en-IN" dirty="0"/>
          </a:p>
          <a:p>
            <a:pPr marL="0" indent="0">
              <a:buNone/>
            </a:pPr>
            <a:endParaRPr lang="en-IN" dirty="0"/>
          </a:p>
          <a:p>
            <a:pPr>
              <a:buFont typeface="Courier New" panose="02070309020205020404" pitchFamily="49" charset="0"/>
              <a:buChar char="o"/>
            </a:pPr>
            <a:r>
              <a:rPr lang="en-IN" dirty="0"/>
              <a:t> Option 1: Exploit a web server vulnerability.</a:t>
            </a:r>
          </a:p>
          <a:p>
            <a:pPr>
              <a:buFont typeface="Courier New" panose="02070309020205020404" pitchFamily="49" charset="0"/>
              <a:buChar char="o"/>
            </a:pPr>
            <a:r>
              <a:rPr lang="en-IN" dirty="0"/>
              <a:t> </a:t>
            </a:r>
            <a:r>
              <a:rPr lang="en-US" dirty="0"/>
              <a:t>Option 2: Use a phishing email to steal credentials.</a:t>
            </a:r>
          </a:p>
          <a:p>
            <a:pPr>
              <a:buFont typeface="Courier New" panose="02070309020205020404" pitchFamily="49" charset="0"/>
              <a:buChar char="o"/>
            </a:pPr>
            <a:r>
              <a:rPr lang="en-US" dirty="0"/>
              <a:t> Option 3: Launch an SQL injection attack on the database.</a:t>
            </a:r>
            <a:r>
              <a:rPr lang="en-IN" dirty="0"/>
              <a:t> </a:t>
            </a:r>
          </a:p>
          <a:p>
            <a:pPr marL="571500" indent="-571500">
              <a:buFont typeface="+mj-lt"/>
              <a:buAutoNum type="romanLcPeriod"/>
            </a:pPr>
            <a:endParaRPr lang="en-IN" dirty="0"/>
          </a:p>
        </p:txBody>
      </p:sp>
      <p:pic>
        <p:nvPicPr>
          <p:cNvPr id="4" name="Picture 3">
            <a:extLst>
              <a:ext uri="{FF2B5EF4-FFF2-40B4-BE49-F238E27FC236}">
                <a16:creationId xmlns:a16="http://schemas.microsoft.com/office/drawing/2014/main" id="{45E2E10E-0BD6-8915-5F0F-0CA3376BD2CB}"/>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10724896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3D331-82C4-2B8A-4654-8E37B813B588}"/>
              </a:ext>
            </a:extLst>
          </p:cNvPr>
          <p:cNvSpPr>
            <a:spLocks noGrp="1"/>
          </p:cNvSpPr>
          <p:nvPr>
            <p:ph type="title"/>
          </p:nvPr>
        </p:nvSpPr>
        <p:spPr/>
        <p:txBody>
          <a:bodyPr/>
          <a:lstStyle/>
          <a:p>
            <a:r>
              <a:rPr lang="en-IN" dirty="0"/>
              <a:t>Game Theory’s Role</a:t>
            </a:r>
          </a:p>
        </p:txBody>
      </p:sp>
      <p:sp>
        <p:nvSpPr>
          <p:cNvPr id="3" name="Content Placeholder 2">
            <a:extLst>
              <a:ext uri="{FF2B5EF4-FFF2-40B4-BE49-F238E27FC236}">
                <a16:creationId xmlns:a16="http://schemas.microsoft.com/office/drawing/2014/main" id="{7C82F3B4-E5B1-39CA-82DD-F959D51E51BC}"/>
              </a:ext>
            </a:extLst>
          </p:cNvPr>
          <p:cNvSpPr>
            <a:spLocks noGrp="1"/>
          </p:cNvSpPr>
          <p:nvPr>
            <p:ph idx="1"/>
          </p:nvPr>
        </p:nvSpPr>
        <p:spPr/>
        <p:txBody>
          <a:bodyPr/>
          <a:lstStyle/>
          <a:p>
            <a:r>
              <a:rPr lang="en-US" dirty="0"/>
              <a:t>By creating a payoff matrix, the defender can analyze the potential outcomes of each combination of choices. This allows them to determine the optimal, most robust defense strategy that minimizes potential damage, regardless of what the attacker chooses to do.</a:t>
            </a:r>
            <a:endParaRPr lang="en-IN" dirty="0"/>
          </a:p>
        </p:txBody>
      </p:sp>
      <p:pic>
        <p:nvPicPr>
          <p:cNvPr id="4" name="Picture 3">
            <a:extLst>
              <a:ext uri="{FF2B5EF4-FFF2-40B4-BE49-F238E27FC236}">
                <a16:creationId xmlns:a16="http://schemas.microsoft.com/office/drawing/2014/main" id="{65A225C0-4349-9AEB-CEF2-094884029C5F}"/>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6187505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BAD09E-56B9-73FD-7B1D-03DBEB804561}"/>
              </a:ext>
            </a:extLst>
          </p:cNvPr>
          <p:cNvSpPr>
            <a:spLocks noGrp="1"/>
          </p:cNvSpPr>
          <p:nvPr>
            <p:ph idx="1"/>
          </p:nvPr>
        </p:nvSpPr>
        <p:spPr>
          <a:xfrm>
            <a:off x="838200" y="673768"/>
            <a:ext cx="10515600" cy="5503195"/>
          </a:xfrm>
        </p:spPr>
        <p:txBody>
          <a:bodyPr>
            <a:normAutofit/>
          </a:bodyPr>
          <a:lstStyle/>
          <a:p>
            <a:pPr marL="0" indent="0">
              <a:buNone/>
            </a:pPr>
            <a:r>
              <a:rPr lang="en-IN" dirty="0"/>
              <a:t>“As we are seeing, Artificial Intelligence (AI) technologies are set to become a major focus of regulators and industry. We will undoubtedly </a:t>
            </a:r>
            <a:r>
              <a:rPr lang="en-US" dirty="0"/>
              <a:t>see attackers using AI as a tool to refine phishing messages, develop malware and enable other abuses of technology. But AI will also be a critical component of successful defense. For example, in Ukraine we saw the first successful use of AI technology to help defend against Russian cyberattacks. In the coming years, innovation in AI‑powered cyber defense will help reverse the tide of cyberattacks. </a:t>
            </a:r>
            <a:r>
              <a:rPr lang="en-IN" dirty="0"/>
              <a:t> ”</a:t>
            </a:r>
          </a:p>
          <a:p>
            <a:pPr>
              <a:buFontTx/>
              <a:buChar char="-"/>
            </a:pPr>
            <a:r>
              <a:rPr lang="en-IN" dirty="0"/>
              <a:t>Tom Burt (2023)</a:t>
            </a:r>
          </a:p>
          <a:p>
            <a:pPr marL="0" indent="0">
              <a:buNone/>
            </a:pPr>
            <a:r>
              <a:rPr lang="en-IN" dirty="0"/>
              <a:t>  Corporate Vice President, Customer Security &amp; Trust, Microsoft</a:t>
            </a:r>
          </a:p>
        </p:txBody>
      </p:sp>
    </p:spTree>
    <p:extLst>
      <p:ext uri="{BB962C8B-B14F-4D97-AF65-F5344CB8AC3E}">
        <p14:creationId xmlns:p14="http://schemas.microsoft.com/office/powerpoint/2010/main" val="11509921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76FEE5-F345-1950-0117-85EC4690DFF8}"/>
              </a:ext>
            </a:extLst>
          </p:cNvPr>
          <p:cNvPicPr>
            <a:picLocks noChangeAspect="1"/>
          </p:cNvPicPr>
          <p:nvPr/>
        </p:nvPicPr>
        <p:blipFill>
          <a:blip r:embed="rId2"/>
          <a:stretch>
            <a:fillRect/>
          </a:stretch>
        </p:blipFill>
        <p:spPr>
          <a:xfrm>
            <a:off x="570729" y="1357023"/>
            <a:ext cx="11050542" cy="4143953"/>
          </a:xfrm>
          <a:prstGeom prst="rect">
            <a:avLst/>
          </a:prstGeom>
        </p:spPr>
      </p:pic>
    </p:spTree>
    <p:extLst>
      <p:ext uri="{BB962C8B-B14F-4D97-AF65-F5344CB8AC3E}">
        <p14:creationId xmlns:p14="http://schemas.microsoft.com/office/powerpoint/2010/main" val="29900507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C32CE3-409E-DF9F-8E94-ABB52B641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EAB051-9C9B-E560-DF9F-3C6E4211DD4C}"/>
              </a:ext>
            </a:extLst>
          </p:cNvPr>
          <p:cNvSpPr>
            <a:spLocks noGrp="1"/>
          </p:cNvSpPr>
          <p:nvPr>
            <p:ph type="ctrTitle"/>
          </p:nvPr>
        </p:nvSpPr>
        <p:spPr>
          <a:xfrm>
            <a:off x="1524000" y="1903157"/>
            <a:ext cx="9144000" cy="2387600"/>
          </a:xfrm>
        </p:spPr>
        <p:txBody>
          <a:bodyPr>
            <a:normAutofit fontScale="90000"/>
          </a:bodyPr>
          <a:lstStyle/>
          <a:p>
            <a:r>
              <a:rPr lang="en-US" dirty="0"/>
              <a:t>Thankyou for attentive and </a:t>
            </a:r>
            <a:r>
              <a:rPr lang="en-IN" dirty="0"/>
              <a:t>Patiently </a:t>
            </a:r>
            <a:r>
              <a:rPr lang="en-US" dirty="0"/>
              <a:t>listening </a:t>
            </a:r>
            <a:endParaRPr lang="en-IN" dirty="0"/>
          </a:p>
        </p:txBody>
      </p:sp>
      <p:pic>
        <p:nvPicPr>
          <p:cNvPr id="3" name="Picture 2">
            <a:extLst>
              <a:ext uri="{FF2B5EF4-FFF2-40B4-BE49-F238E27FC236}">
                <a16:creationId xmlns:a16="http://schemas.microsoft.com/office/drawing/2014/main" id="{B443BD1E-8848-2A7B-30F7-C4DEBC07E023}"/>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41379862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8F937-A0C4-5A3E-C894-B5063A6C13BA}"/>
              </a:ext>
            </a:extLst>
          </p:cNvPr>
          <p:cNvSpPr>
            <a:spLocks noGrp="1"/>
          </p:cNvSpPr>
          <p:nvPr>
            <p:ph type="title"/>
          </p:nvPr>
        </p:nvSpPr>
        <p:spPr/>
        <p:txBody>
          <a:bodyPr/>
          <a:lstStyle/>
          <a:p>
            <a:r>
              <a:rPr lang="en-IN" dirty="0"/>
              <a:t>Please fill out this form: </a:t>
            </a:r>
          </a:p>
        </p:txBody>
      </p:sp>
      <p:pic>
        <p:nvPicPr>
          <p:cNvPr id="5" name="Picture 4">
            <a:extLst>
              <a:ext uri="{FF2B5EF4-FFF2-40B4-BE49-F238E27FC236}">
                <a16:creationId xmlns:a16="http://schemas.microsoft.com/office/drawing/2014/main" id="{89FE809C-393F-5D15-CBBC-491B79FB5233}"/>
              </a:ext>
            </a:extLst>
          </p:cNvPr>
          <p:cNvPicPr>
            <a:picLocks noChangeAspect="1"/>
          </p:cNvPicPr>
          <p:nvPr/>
        </p:nvPicPr>
        <p:blipFill>
          <a:blip r:embed="rId2"/>
          <a:stretch>
            <a:fillRect/>
          </a:stretch>
        </p:blipFill>
        <p:spPr>
          <a:xfrm>
            <a:off x="5009998" y="2020764"/>
            <a:ext cx="2172003" cy="2105319"/>
          </a:xfrm>
          <a:prstGeom prst="rect">
            <a:avLst/>
          </a:prstGeom>
        </p:spPr>
      </p:pic>
      <p:sp>
        <p:nvSpPr>
          <p:cNvPr id="7" name="TextBox 6">
            <a:extLst>
              <a:ext uri="{FF2B5EF4-FFF2-40B4-BE49-F238E27FC236}">
                <a16:creationId xmlns:a16="http://schemas.microsoft.com/office/drawing/2014/main" id="{B2693A1B-1F95-9C49-C43F-4CD20AB3ABBA}"/>
              </a:ext>
            </a:extLst>
          </p:cNvPr>
          <p:cNvSpPr txBox="1"/>
          <p:nvPr/>
        </p:nvSpPr>
        <p:spPr>
          <a:xfrm>
            <a:off x="2842983" y="4456159"/>
            <a:ext cx="6506034" cy="523220"/>
          </a:xfrm>
          <a:prstGeom prst="rect">
            <a:avLst/>
          </a:prstGeom>
          <a:noFill/>
        </p:spPr>
        <p:txBody>
          <a:bodyPr wrap="square">
            <a:spAutoFit/>
          </a:bodyPr>
          <a:lstStyle/>
          <a:p>
            <a:r>
              <a:rPr lang="en-IN" sz="2800" dirty="0">
                <a:solidFill>
                  <a:srgbClr val="CCD6F6"/>
                </a:solidFill>
              </a:rPr>
              <a:t>https://forms.gle/rg6Tj1ZKSRqwPFUD8</a:t>
            </a:r>
          </a:p>
        </p:txBody>
      </p:sp>
    </p:spTree>
    <p:extLst>
      <p:ext uri="{BB962C8B-B14F-4D97-AF65-F5344CB8AC3E}">
        <p14:creationId xmlns:p14="http://schemas.microsoft.com/office/powerpoint/2010/main" val="14502034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E814E-F04F-4195-363F-7717FB76D7D1}"/>
              </a:ext>
            </a:extLst>
          </p:cNvPr>
          <p:cNvSpPr>
            <a:spLocks noGrp="1"/>
          </p:cNvSpPr>
          <p:nvPr>
            <p:ph type="title"/>
          </p:nvPr>
        </p:nvSpPr>
        <p:spPr/>
        <p:txBody>
          <a:bodyPr/>
          <a:lstStyle/>
          <a:p>
            <a:r>
              <a:rPr lang="en-IN" dirty="0"/>
              <a:t>Resources Used from:</a:t>
            </a:r>
          </a:p>
        </p:txBody>
      </p:sp>
      <p:sp>
        <p:nvSpPr>
          <p:cNvPr id="3" name="Content Placeholder 2">
            <a:extLst>
              <a:ext uri="{FF2B5EF4-FFF2-40B4-BE49-F238E27FC236}">
                <a16:creationId xmlns:a16="http://schemas.microsoft.com/office/drawing/2014/main" id="{6AB7924A-1A5A-9E61-EE0C-B366673F1593}"/>
              </a:ext>
            </a:extLst>
          </p:cNvPr>
          <p:cNvSpPr>
            <a:spLocks noGrp="1"/>
          </p:cNvSpPr>
          <p:nvPr>
            <p:ph idx="1"/>
          </p:nvPr>
        </p:nvSpPr>
        <p:spPr/>
        <p:txBody>
          <a:bodyPr/>
          <a:lstStyle/>
          <a:p>
            <a:r>
              <a:rPr lang="en-IN" dirty="0">
                <a:hlinkClick r:id="rId2"/>
              </a:rPr>
              <a:t>https://www.microsoft.com/en-us/security/security-insider/threat-landscape/microsoft-digital-defense-report-2023</a:t>
            </a:r>
            <a:endParaRPr lang="en-IN" dirty="0"/>
          </a:p>
          <a:p>
            <a:r>
              <a:rPr lang="en-IN" dirty="0">
                <a:hlinkClick r:id="rId3"/>
              </a:rPr>
              <a:t>https://www.microsoft.com/en-us/security/security-insider/threat-landscape/microsoft-digital-defense-report-2024</a:t>
            </a:r>
            <a:endParaRPr lang="en-IN" dirty="0"/>
          </a:p>
          <a:p>
            <a:r>
              <a:rPr lang="en-IN" dirty="0">
                <a:hlinkClick r:id="rId4"/>
              </a:rPr>
              <a:t>https://www.tenable.com/blog/beyond-cvss-why-organizations-need-vpr-for-vulnerability-prioritization</a:t>
            </a:r>
            <a:endParaRPr lang="en-IN" dirty="0"/>
          </a:p>
          <a:p>
            <a:r>
              <a:rPr lang="en-IN" dirty="0">
                <a:hlinkClick r:id="rId5"/>
              </a:rPr>
              <a:t>https://atlas.mitre.org/</a:t>
            </a:r>
            <a:endParaRPr lang="en-IN" dirty="0"/>
          </a:p>
          <a:p>
            <a:r>
              <a:rPr lang="en-IN" dirty="0">
                <a:hlinkClick r:id="rId6"/>
              </a:rPr>
              <a:t>https://www.wired.com/story/machine-learning-makes-it-easy-to-fool-ai-image-recognition/</a:t>
            </a:r>
            <a:endParaRPr lang="en-IN" dirty="0"/>
          </a:p>
          <a:p>
            <a:endParaRPr lang="en-IN" dirty="0"/>
          </a:p>
        </p:txBody>
      </p:sp>
    </p:spTree>
    <p:extLst>
      <p:ext uri="{BB962C8B-B14F-4D97-AF65-F5344CB8AC3E}">
        <p14:creationId xmlns:p14="http://schemas.microsoft.com/office/powerpoint/2010/main" val="365512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204C7-7BF0-7EE5-5A58-60667D88E056}"/>
              </a:ext>
            </a:extLst>
          </p:cNvPr>
          <p:cNvSpPr>
            <a:spLocks noGrp="1"/>
          </p:cNvSpPr>
          <p:nvPr>
            <p:ph type="title"/>
          </p:nvPr>
        </p:nvSpPr>
        <p:spPr/>
        <p:txBody>
          <a:bodyPr/>
          <a:lstStyle/>
          <a:p>
            <a:r>
              <a:rPr lang="en-IN" dirty="0"/>
              <a:t>The Data Deluge: A Battle of Scale &amp; Speed</a:t>
            </a:r>
          </a:p>
        </p:txBody>
      </p:sp>
      <p:sp>
        <p:nvSpPr>
          <p:cNvPr id="3" name="Content Placeholder 2">
            <a:extLst>
              <a:ext uri="{FF2B5EF4-FFF2-40B4-BE49-F238E27FC236}">
                <a16:creationId xmlns:a16="http://schemas.microsoft.com/office/drawing/2014/main" id="{41D08E13-8413-E6BC-EE5B-27C2B876871F}"/>
              </a:ext>
            </a:extLst>
          </p:cNvPr>
          <p:cNvSpPr>
            <a:spLocks noGrp="1"/>
          </p:cNvSpPr>
          <p:nvPr>
            <p:ph idx="1"/>
          </p:nvPr>
        </p:nvSpPr>
        <p:spPr>
          <a:xfrm>
            <a:off x="838200" y="2506662"/>
            <a:ext cx="10515600" cy="4351338"/>
          </a:xfrm>
        </p:spPr>
        <p:txBody>
          <a:bodyPr/>
          <a:lstStyle/>
          <a:p>
            <a:pPr marL="0" indent="0">
              <a:buNone/>
            </a:pPr>
            <a:r>
              <a:rPr lang="en-IN" dirty="0"/>
              <a:t>Volume :</a:t>
            </a:r>
          </a:p>
          <a:p>
            <a:r>
              <a:rPr lang="en-IN" dirty="0"/>
              <a:t>Microsoft analyse 78 trillion security events daily.</a:t>
            </a:r>
          </a:p>
          <a:p>
            <a:r>
              <a:rPr lang="en-IN" dirty="0"/>
              <a:t>2000+ alerts per analyst, per shift</a:t>
            </a:r>
          </a:p>
          <a:p>
            <a:r>
              <a:rPr lang="en-IN" dirty="0"/>
              <a:t>Only approximately 4% of alerts are investigated .</a:t>
            </a:r>
          </a:p>
        </p:txBody>
      </p:sp>
      <p:pic>
        <p:nvPicPr>
          <p:cNvPr id="4" name="Picture 3">
            <a:extLst>
              <a:ext uri="{FF2B5EF4-FFF2-40B4-BE49-F238E27FC236}">
                <a16:creationId xmlns:a16="http://schemas.microsoft.com/office/drawing/2014/main" id="{B0C67F11-53A2-EAEA-2D77-747973913043}"/>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783030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BF3EB-2998-EA59-5A23-884D570A82C1}"/>
              </a:ext>
            </a:extLst>
          </p:cNvPr>
          <p:cNvSpPr>
            <a:spLocks noGrp="1"/>
          </p:cNvSpPr>
          <p:nvPr>
            <p:ph type="title"/>
          </p:nvPr>
        </p:nvSpPr>
        <p:spPr/>
        <p:txBody>
          <a:bodyPr/>
          <a:lstStyle/>
          <a:p>
            <a:r>
              <a:rPr lang="en-IN" dirty="0"/>
              <a:t>Case I : The Target Data Breach (2013)</a:t>
            </a:r>
          </a:p>
        </p:txBody>
      </p:sp>
      <p:sp>
        <p:nvSpPr>
          <p:cNvPr id="3" name="Content Placeholder 2">
            <a:extLst>
              <a:ext uri="{FF2B5EF4-FFF2-40B4-BE49-F238E27FC236}">
                <a16:creationId xmlns:a16="http://schemas.microsoft.com/office/drawing/2014/main" id="{C5CC586D-DDF0-BF24-719A-586BB17FE159}"/>
              </a:ext>
            </a:extLst>
          </p:cNvPr>
          <p:cNvSpPr>
            <a:spLocks noGrp="1"/>
          </p:cNvSpPr>
          <p:nvPr>
            <p:ph idx="1"/>
          </p:nvPr>
        </p:nvSpPr>
        <p:spPr>
          <a:xfrm>
            <a:off x="838200" y="2141537"/>
            <a:ext cx="10515600" cy="4351338"/>
          </a:xfrm>
        </p:spPr>
        <p:txBody>
          <a:bodyPr>
            <a:normAutofit fontScale="92500" lnSpcReduction="20000"/>
          </a:bodyPr>
          <a:lstStyle/>
          <a:p>
            <a:r>
              <a:rPr lang="en-US" dirty="0"/>
              <a:t>Hackers breached the major US retailer Target, stealing the credit/debit card information of over 40 million customers.</a:t>
            </a:r>
          </a:p>
          <a:p>
            <a:endParaRPr lang="en-US" dirty="0"/>
          </a:p>
          <a:p>
            <a:r>
              <a:rPr lang="en-US" dirty="0"/>
              <a:t>Critical Threats Missed in the Noise.</a:t>
            </a:r>
          </a:p>
          <a:p>
            <a:endParaRPr lang="en-US" dirty="0"/>
          </a:p>
          <a:p>
            <a:r>
              <a:rPr lang="en-US" dirty="0"/>
              <a:t>Target had invested millions in a state-of-the-art malware detection system. This system </a:t>
            </a:r>
            <a:r>
              <a:rPr lang="en-US" b="1" dirty="0"/>
              <a:t>actually detected the intrusion and sent alerts</a:t>
            </a:r>
            <a:r>
              <a:rPr lang="en-US" dirty="0"/>
              <a:t> to the security team. However, due to the enormous </a:t>
            </a:r>
            <a:r>
              <a:rPr lang="en-US" b="1" dirty="0"/>
              <a:t>volume</a:t>
            </a:r>
            <a:r>
              <a:rPr lang="en-US" dirty="0"/>
              <a:t> of daily alerts the team received, these critical warnings were considered false positives and were lost in the noise. The team was so overwhelmed by the data deluge that they couldn't identify the legitimate, high-priority threat until it was too late.</a:t>
            </a:r>
            <a:endParaRPr lang="en-IN" dirty="0"/>
          </a:p>
        </p:txBody>
      </p:sp>
      <p:pic>
        <p:nvPicPr>
          <p:cNvPr id="4" name="Picture 3">
            <a:extLst>
              <a:ext uri="{FF2B5EF4-FFF2-40B4-BE49-F238E27FC236}">
                <a16:creationId xmlns:a16="http://schemas.microsoft.com/office/drawing/2014/main" id="{7AFA92F8-A3E3-A69A-F034-21F1E36F075F}"/>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4079010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407C94-F379-CAB1-9A5D-C6150D454785}"/>
              </a:ext>
            </a:extLst>
          </p:cNvPr>
          <p:cNvSpPr>
            <a:spLocks noGrp="1"/>
          </p:cNvSpPr>
          <p:nvPr>
            <p:ph idx="1"/>
          </p:nvPr>
        </p:nvSpPr>
        <p:spPr/>
        <p:txBody>
          <a:bodyPr/>
          <a:lstStyle/>
          <a:p>
            <a:pPr marL="0" indent="0">
              <a:buNone/>
            </a:pPr>
            <a:r>
              <a:rPr lang="en-IN" dirty="0"/>
              <a:t>Velocity:</a:t>
            </a:r>
          </a:p>
          <a:p>
            <a:r>
              <a:rPr lang="en-IN" dirty="0"/>
              <a:t>Automated attacks achieve goals in under 5 minutes.</a:t>
            </a:r>
          </a:p>
          <a:p>
            <a:endParaRPr lang="en-IN" dirty="0"/>
          </a:p>
          <a:p>
            <a:r>
              <a:rPr lang="en-IN" dirty="0"/>
              <a:t>Average attacker “dwell time”: 200+ days.</a:t>
            </a:r>
          </a:p>
          <a:p>
            <a:endParaRPr lang="en-IN" dirty="0"/>
          </a:p>
          <a:p>
            <a:r>
              <a:rPr lang="en-IN" dirty="0"/>
              <a:t>Attacks operate at machine speed vs human speed.</a:t>
            </a:r>
          </a:p>
          <a:p>
            <a:endParaRPr lang="en-IN" dirty="0"/>
          </a:p>
        </p:txBody>
      </p:sp>
      <p:pic>
        <p:nvPicPr>
          <p:cNvPr id="4" name="Picture 3">
            <a:extLst>
              <a:ext uri="{FF2B5EF4-FFF2-40B4-BE49-F238E27FC236}">
                <a16:creationId xmlns:a16="http://schemas.microsoft.com/office/drawing/2014/main" id="{9AEE429F-A3AD-1CD7-BC65-FDEB42C8DF50}"/>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2030190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926E4-7A60-A1CD-6F75-9138B7C7F26A}"/>
              </a:ext>
            </a:extLst>
          </p:cNvPr>
          <p:cNvSpPr>
            <a:spLocks noGrp="1"/>
          </p:cNvSpPr>
          <p:nvPr>
            <p:ph type="title"/>
          </p:nvPr>
        </p:nvSpPr>
        <p:spPr/>
        <p:txBody>
          <a:bodyPr/>
          <a:lstStyle/>
          <a:p>
            <a:r>
              <a:rPr lang="en-IN" dirty="0"/>
              <a:t>Case II: The WannaCry Ransomware Outbreak (2017)</a:t>
            </a:r>
          </a:p>
        </p:txBody>
      </p:sp>
      <p:sp>
        <p:nvSpPr>
          <p:cNvPr id="3" name="Content Placeholder 2">
            <a:extLst>
              <a:ext uri="{FF2B5EF4-FFF2-40B4-BE49-F238E27FC236}">
                <a16:creationId xmlns:a16="http://schemas.microsoft.com/office/drawing/2014/main" id="{4E6C8EA3-6347-D7B1-3936-C85D4EF46469}"/>
              </a:ext>
            </a:extLst>
          </p:cNvPr>
          <p:cNvSpPr>
            <a:spLocks noGrp="1"/>
          </p:cNvSpPr>
          <p:nvPr>
            <p:ph idx="1"/>
          </p:nvPr>
        </p:nvSpPr>
        <p:spPr/>
        <p:txBody>
          <a:bodyPr/>
          <a:lstStyle/>
          <a:p>
            <a:r>
              <a:rPr lang="en-US" dirty="0"/>
              <a:t>A massive ransomware worm spread across the globe, crippling hundreds of thousands of computers in over 150 countries.</a:t>
            </a:r>
          </a:p>
          <a:p>
            <a:endParaRPr lang="en-US" dirty="0"/>
          </a:p>
          <a:p>
            <a:r>
              <a:rPr lang="en-US" dirty="0"/>
              <a:t>WannaCry moved at unprecedented </a:t>
            </a:r>
            <a:r>
              <a:rPr lang="en-US" b="1" dirty="0"/>
              <a:t>velocity</a:t>
            </a:r>
            <a:r>
              <a:rPr lang="en-US" dirty="0"/>
              <a:t>. It exploited a vulnerability in Microsoft Windows and spread automatically, like a virus, without needing any human interaction. It crippled critical infrastructure, including hospitals in the UK's National Health Service (NHS), in a matter of </a:t>
            </a:r>
            <a:r>
              <a:rPr lang="en-US" b="1" dirty="0"/>
              <a:t>hours</a:t>
            </a:r>
            <a:r>
              <a:rPr lang="en-US" dirty="0"/>
              <a:t>. The speed of the attack was so fast that human IT teams simply could not patch systems or respond quickly enough to contain it.</a:t>
            </a:r>
            <a:endParaRPr lang="en-IN" dirty="0"/>
          </a:p>
        </p:txBody>
      </p:sp>
      <p:pic>
        <p:nvPicPr>
          <p:cNvPr id="4" name="Picture 3">
            <a:extLst>
              <a:ext uri="{FF2B5EF4-FFF2-40B4-BE49-F238E27FC236}">
                <a16:creationId xmlns:a16="http://schemas.microsoft.com/office/drawing/2014/main" id="{456B2EEF-2876-188A-E098-E57507266A69}"/>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2768627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5E41A7-A742-1DC7-1754-A5363B7E332F}"/>
              </a:ext>
            </a:extLst>
          </p:cNvPr>
          <p:cNvSpPr>
            <a:spLocks noGrp="1"/>
          </p:cNvSpPr>
          <p:nvPr>
            <p:ph idx="1"/>
          </p:nvPr>
        </p:nvSpPr>
        <p:spPr/>
        <p:txBody>
          <a:bodyPr/>
          <a:lstStyle/>
          <a:p>
            <a:pPr marL="0" indent="0">
              <a:buNone/>
            </a:pPr>
            <a:r>
              <a:rPr lang="en-IN" dirty="0"/>
              <a:t>Sophistication: </a:t>
            </a:r>
          </a:p>
          <a:p>
            <a:endParaRPr lang="en-IN" dirty="0"/>
          </a:p>
          <a:p>
            <a:r>
              <a:rPr lang="en-IN" dirty="0"/>
              <a:t>Polymorphic malware evades signature- based detection.</a:t>
            </a:r>
          </a:p>
          <a:p>
            <a:endParaRPr lang="en-IN" dirty="0"/>
          </a:p>
          <a:p>
            <a:r>
              <a:rPr lang="en-IN" dirty="0"/>
              <a:t>Rise of AI- powered phishing and deepfake attacks.</a:t>
            </a:r>
          </a:p>
          <a:p>
            <a:endParaRPr lang="en-IN" dirty="0"/>
          </a:p>
          <a:p>
            <a:r>
              <a:rPr lang="en-IN" dirty="0"/>
              <a:t>Constant emergence of zero-day exploits.</a:t>
            </a:r>
          </a:p>
        </p:txBody>
      </p:sp>
      <p:pic>
        <p:nvPicPr>
          <p:cNvPr id="4" name="Picture 3">
            <a:extLst>
              <a:ext uri="{FF2B5EF4-FFF2-40B4-BE49-F238E27FC236}">
                <a16:creationId xmlns:a16="http://schemas.microsoft.com/office/drawing/2014/main" id="{30F7A508-0FD7-854A-F6CC-1CB00ACF03C8}"/>
              </a:ext>
            </a:extLst>
          </p:cNvPr>
          <p:cNvPicPr>
            <a:picLocks noChangeAspect="1"/>
          </p:cNvPicPr>
          <p:nvPr/>
        </p:nvPicPr>
        <p:blipFill>
          <a:blip r:embed="rId2">
            <a:alphaModFix amt="40000"/>
            <a:extLst>
              <a:ext uri="{28A0092B-C50C-407E-A947-70E740481C1C}">
                <a14:useLocalDpi xmlns:a14="http://schemas.microsoft.com/office/drawing/2010/main" val="0"/>
              </a:ext>
            </a:extLst>
          </a:blip>
          <a:stretch>
            <a:fillRect/>
          </a:stretch>
        </p:blipFill>
        <p:spPr>
          <a:xfrm>
            <a:off x="11407877" y="6076335"/>
            <a:ext cx="673509" cy="673509"/>
          </a:xfrm>
          <a:prstGeom prst="rect">
            <a:avLst/>
          </a:prstGeom>
        </p:spPr>
      </p:pic>
    </p:spTree>
    <p:extLst>
      <p:ext uri="{BB962C8B-B14F-4D97-AF65-F5344CB8AC3E}">
        <p14:creationId xmlns:p14="http://schemas.microsoft.com/office/powerpoint/2010/main" val="40154755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411</TotalTime>
  <Words>2418</Words>
  <Application>Microsoft Office PowerPoint</Application>
  <PresentationFormat>Widescreen</PresentationFormat>
  <Paragraphs>228</Paragraphs>
  <Slides>46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Arial</vt:lpstr>
      <vt:lpstr>Calibri</vt:lpstr>
      <vt:lpstr>Courier New</vt:lpstr>
      <vt:lpstr>RoBOTO MONO</vt:lpstr>
      <vt:lpstr>Sylfaen</vt:lpstr>
      <vt:lpstr>Verdana</vt:lpstr>
      <vt:lpstr>Office Theme</vt:lpstr>
      <vt:lpstr>PowerPoint Presentation</vt:lpstr>
      <vt:lpstr>ARTIFICIAL INTELLIGENCE IN CYBERSECURITY</vt:lpstr>
      <vt:lpstr>Table Of Content </vt:lpstr>
      <vt:lpstr>The Modern Threat Landscape: Why Cybersecurity is Important ?</vt:lpstr>
      <vt:lpstr>The Data Deluge: A Battle of Scale &amp; Speed</vt:lpstr>
      <vt:lpstr>Case I : The Target Data Breach (2013)</vt:lpstr>
      <vt:lpstr>PowerPoint Presentation</vt:lpstr>
      <vt:lpstr>Case II: The WannaCry Ransomware Outbreak (2017)</vt:lpstr>
      <vt:lpstr>PowerPoint Presentation</vt:lpstr>
      <vt:lpstr>PowerPoint Presentation</vt:lpstr>
      <vt:lpstr>Case III: The SolarWinds (SUNBURST) Attack (2020)</vt:lpstr>
      <vt:lpstr>Case IV: AI powered phishing , The Voice Deepfake Heist (2019)</vt:lpstr>
      <vt:lpstr>PowerPoint Presentation</vt:lpstr>
      <vt:lpstr>Case V: The Equifax Data Breach (2017)</vt:lpstr>
      <vt:lpstr>PowerPoint Presentation</vt:lpstr>
      <vt:lpstr>PowerPoint Presentation</vt:lpstr>
      <vt:lpstr>The New Battlefield</vt:lpstr>
      <vt:lpstr>A Game of Wits: Attacker vs Defender</vt:lpstr>
      <vt:lpstr>Why AI is the Game Changer ?</vt:lpstr>
      <vt:lpstr>PowerPoint Presentation</vt:lpstr>
      <vt:lpstr>Supercharging The Analyst</vt:lpstr>
      <vt:lpstr>The Defender’s Playbook</vt:lpstr>
      <vt:lpstr>The Problem: Vulnerability Overload</vt:lpstr>
      <vt:lpstr>CVSS</vt:lpstr>
      <vt:lpstr>PowerPoint Presentation</vt:lpstr>
      <vt:lpstr>PowerPoint Presentation</vt:lpstr>
      <vt:lpstr>PowerPoint Presentation</vt:lpstr>
      <vt:lpstr>The AI Solution: From a Long List to a Smart List</vt:lpstr>
      <vt:lpstr>Technical Deep Dive: The Prediction Engine</vt:lpstr>
      <vt:lpstr>The Algorithm</vt:lpstr>
      <vt:lpstr>Fueing the Engine; The Data Sources</vt:lpstr>
      <vt:lpstr>From Lab to Live: Operationalizing The AI</vt:lpstr>
      <vt:lpstr>The Impact: Measuring the Results</vt:lpstr>
      <vt:lpstr>The Attacker’s Arsenal</vt:lpstr>
      <vt:lpstr>The Strategic Framework: Game Theory</vt:lpstr>
      <vt:lpstr>Adversarial AI : Intentionally deceiving AI model with malicious inputs</vt:lpstr>
      <vt:lpstr>The Intersection: Cybersecurity as a Strategic Game</vt:lpstr>
      <vt:lpstr>Why Game Theory is a Perfect Fit</vt:lpstr>
      <vt:lpstr>Practical Example: An AI Intrusion Detection System (IDS)</vt:lpstr>
      <vt:lpstr>PowerPoint Presentation</vt:lpstr>
      <vt:lpstr>Game Theory’s Role</vt:lpstr>
      <vt:lpstr>PowerPoint Presentation</vt:lpstr>
      <vt:lpstr>PowerPoint Presentation</vt:lpstr>
      <vt:lpstr>Thankyou for attentive and Patiently listening </vt:lpstr>
      <vt:lpstr>Please fill out this form: </vt:lpstr>
      <vt:lpstr>Resources Used from: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Arnav Jha</dc:creator>
  <cp:lastModifiedBy>Arnav Jha</cp:lastModifiedBy>
  <cp:revision>7</cp:revision>
  <dcterms:created xsi:type="dcterms:W3CDTF">2025-08-20T19:31:55Z</dcterms:created>
  <dcterms:modified xsi:type="dcterms:W3CDTF">2025-08-22T08:16:22Z</dcterms:modified>
</cp:coreProperties>
</file>

<file path=docProps/thumbnail.jpeg>
</file>